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37"/>
  </p:notesMasterIdLst>
  <p:handoutMasterIdLst>
    <p:handoutMasterId r:id="rId38"/>
  </p:handoutMasterIdLst>
  <p:sldIdLst>
    <p:sldId id="353" r:id="rId3"/>
    <p:sldId id="352" r:id="rId4"/>
    <p:sldId id="354" r:id="rId5"/>
    <p:sldId id="355" r:id="rId6"/>
    <p:sldId id="356" r:id="rId7"/>
    <p:sldId id="357" r:id="rId8"/>
    <p:sldId id="359" r:id="rId9"/>
    <p:sldId id="358" r:id="rId10"/>
    <p:sldId id="360" r:id="rId11"/>
    <p:sldId id="361" r:id="rId12"/>
    <p:sldId id="362" r:id="rId13"/>
    <p:sldId id="363" r:id="rId14"/>
    <p:sldId id="364" r:id="rId15"/>
    <p:sldId id="365" r:id="rId16"/>
    <p:sldId id="366" r:id="rId17"/>
    <p:sldId id="367" r:id="rId18"/>
    <p:sldId id="368" r:id="rId19"/>
    <p:sldId id="369" r:id="rId20"/>
    <p:sldId id="370" r:id="rId21"/>
    <p:sldId id="371" r:id="rId22"/>
    <p:sldId id="372" r:id="rId23"/>
    <p:sldId id="373" r:id="rId24"/>
    <p:sldId id="374" r:id="rId25"/>
    <p:sldId id="375" r:id="rId26"/>
    <p:sldId id="376" r:id="rId27"/>
    <p:sldId id="377" r:id="rId28"/>
    <p:sldId id="378" r:id="rId29"/>
    <p:sldId id="379" r:id="rId30"/>
    <p:sldId id="380" r:id="rId31"/>
    <p:sldId id="381" r:id="rId32"/>
    <p:sldId id="382" r:id="rId33"/>
    <p:sldId id="383" r:id="rId34"/>
    <p:sldId id="384" r:id="rId35"/>
    <p:sldId id="351" r:id="rId36"/>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770" userDrawn="1">
          <p15:clr>
            <a:srgbClr val="A4A3A4"/>
          </p15:clr>
        </p15:guide>
        <p15:guide id="2" pos="295" userDrawn="1">
          <p15:clr>
            <a:srgbClr val="A4A3A4"/>
          </p15:clr>
        </p15:guide>
        <p15:guide id="3" orient="horz" pos="981"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261" autoAdjust="0"/>
    <p:restoredTop sz="91512" autoAdjust="0"/>
  </p:normalViewPr>
  <p:slideViewPr>
    <p:cSldViewPr snapToGrid="0" snapToObjects="1">
      <p:cViewPr varScale="1">
        <p:scale>
          <a:sx n="102" d="100"/>
          <a:sy n="102" d="100"/>
        </p:scale>
        <p:origin x="2226" y="96"/>
      </p:cViewPr>
      <p:guideLst>
        <p:guide orient="horz" pos="3770"/>
        <p:guide pos="295"/>
        <p:guide orient="horz" pos="981"/>
      </p:guideLst>
    </p:cSldViewPr>
  </p:slideViewPr>
  <p:outlineViewPr>
    <p:cViewPr>
      <p:scale>
        <a:sx n="33" d="100"/>
        <a:sy n="33" d="100"/>
      </p:scale>
      <p:origin x="0" y="-17406"/>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85" d="100"/>
          <a:sy n="85" d="100"/>
        </p:scale>
        <p:origin x="3054"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commentAuthors" Target="commentAuthor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2/9/2019</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22.sv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1265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baseline="0" dirty="0" smtClean="0">
                <a:solidFill>
                  <a:schemeClr val="tx1"/>
                </a:solidFill>
                <a:latin typeface="Arial"/>
                <a:ea typeface="Arial"/>
                <a:cs typeface="Arial"/>
                <a:sym typeface="Arial"/>
              </a:rPr>
              <a:t>A joint venture with a local partner represents a more extensive form of participation in foreign markets than either exporting or licensing. Strictly speaking, a </a:t>
            </a:r>
            <a:r>
              <a:rPr lang="en-US" sz="1200" b="1" i="0" u="none" strike="noStrike" kern="1200" cap="none" baseline="0" dirty="0" smtClean="0">
                <a:solidFill>
                  <a:schemeClr val="tx1"/>
                </a:solidFill>
                <a:latin typeface="Arial"/>
                <a:ea typeface="Arial"/>
                <a:cs typeface="Arial"/>
                <a:sym typeface="Arial"/>
              </a:rPr>
              <a:t>joint venture </a:t>
            </a:r>
            <a:r>
              <a:rPr lang="en-US" sz="1200" b="0" i="0" u="none" strike="noStrike" kern="1200" cap="none" baseline="0" dirty="0" smtClean="0">
                <a:solidFill>
                  <a:schemeClr val="tx1"/>
                </a:solidFill>
                <a:latin typeface="Arial"/>
                <a:ea typeface="Arial"/>
                <a:cs typeface="Arial"/>
                <a:sym typeface="Arial"/>
              </a:rPr>
              <a:t>is an entry strategy for a single target country in which the partners share ownership of a newly created business entity. This strategy is attractive for several reasons. First and foremost is the sharing of risk. By pursuing a joint venture entry strategy, a company can limit its financial risk as well as its exposure</a:t>
            </a:r>
          </a:p>
          <a:p>
            <a:r>
              <a:rPr lang="en-US" sz="1200" b="0" i="0" u="none" strike="noStrike" kern="1200" cap="none" baseline="0" dirty="0" smtClean="0">
                <a:solidFill>
                  <a:schemeClr val="tx1"/>
                </a:solidFill>
                <a:latin typeface="Arial"/>
                <a:ea typeface="Arial"/>
                <a:cs typeface="Arial"/>
                <a:sym typeface="Arial"/>
              </a:rPr>
              <a:t>to political uncertainty. Second, a company can use the joint-venture experience to learn about a new market environment. If it succeeds in becoming an insider, it may later increase the level of commitment and exposure. Third, joint ventures allow partners to achieve synergy by combining different value-chain strengths. For example, one company might have in-depth knowledge of a local market, an extensive distribution system, or access to low-cost labor or raw materials. Such</a:t>
            </a:r>
          </a:p>
          <a:p>
            <a:r>
              <a:rPr lang="en-US" sz="1200" b="0" i="0" u="none" strike="noStrike" kern="1200" cap="none" baseline="0" dirty="0" smtClean="0">
                <a:solidFill>
                  <a:schemeClr val="tx1"/>
                </a:solidFill>
                <a:latin typeface="Arial"/>
                <a:ea typeface="Arial"/>
                <a:cs typeface="Arial"/>
                <a:sym typeface="Arial"/>
              </a:rPr>
              <a:t>a company might link up with a foreign partner possessing well-known brands or cutting-edge technology, manufacturing know-how, or advanced process applications. Alternatively, a company that lacks sufficient capital resources might seek partners to jointly finance a project. Finally, a joint venture may be the only way to enter a country or region if government bid award practices routinely favor local companies, if import tariffs are high, or if laws prohibit foreign control but</a:t>
            </a:r>
          </a:p>
          <a:p>
            <a:r>
              <a:rPr lang="en-US" sz="1200" b="0" i="0" u="none" strike="noStrike" kern="1200" cap="none" baseline="0" dirty="0" smtClean="0">
                <a:solidFill>
                  <a:schemeClr val="tx1"/>
                </a:solidFill>
                <a:latin typeface="Arial"/>
                <a:ea typeface="Arial"/>
                <a:cs typeface="Arial"/>
                <a:sym typeface="Arial"/>
              </a:rPr>
              <a:t>permit joint ventures.</a:t>
            </a:r>
          </a:p>
          <a:p>
            <a:endParaRPr lang="en-US" sz="1200" b="0" i="0" u="none" strike="noStrike" kern="1200" cap="none" baseline="0" dirty="0" smtClean="0">
              <a:solidFill>
                <a:schemeClr val="tx1"/>
              </a:solidFill>
              <a:latin typeface="Arial"/>
              <a:ea typeface="Arial"/>
              <a:cs typeface="Arial"/>
              <a:sym typeface="Arial"/>
            </a:endParaRPr>
          </a:p>
          <a:p>
            <a:r>
              <a:rPr lang="en-US" sz="1200" b="0" i="0" u="none" strike="noStrike" kern="1200" cap="none" baseline="0" dirty="0" smtClean="0">
                <a:solidFill>
                  <a:schemeClr val="tx1"/>
                </a:solidFill>
                <a:latin typeface="Arial"/>
                <a:ea typeface="Arial"/>
                <a:cs typeface="Arial"/>
                <a:sym typeface="Arial"/>
              </a:rPr>
              <a:t>The disadvantages of joint venturing can be significant. The partners in the joint venture must share both rewards and risks. The main disadvantage associated with joint ventures is that a company incurs very significant control and coordination cost issues when working with a partner. (However, in some instances, country-specific restrictions limit the share of capital that can be injected by foreign companies.)</a:t>
            </a:r>
          </a:p>
          <a:p>
            <a:endParaRPr lang="en-US" sz="1200" b="0" i="0" u="none" strike="noStrike" kern="1200" cap="none" baseline="0" dirty="0" smtClean="0">
              <a:solidFill>
                <a:schemeClr val="tx1"/>
              </a:solidFill>
              <a:latin typeface="Arial"/>
              <a:ea typeface="Arial"/>
              <a:cs typeface="Arial"/>
              <a:sym typeface="Arial"/>
            </a:endParaRPr>
          </a:p>
          <a:p>
            <a:r>
              <a:rPr lang="en-US" sz="1200" b="0" i="0" u="none" strike="noStrike" kern="1200" cap="none" baseline="0" dirty="0" smtClean="0">
                <a:solidFill>
                  <a:schemeClr val="tx1"/>
                </a:solidFill>
                <a:latin typeface="Arial"/>
                <a:ea typeface="Arial"/>
                <a:cs typeface="Arial"/>
                <a:sym typeface="Arial"/>
              </a:rPr>
              <a:t>A second disadvantage is the potential for conflict between partners. These disagreements often arise out of cultural differences, as was the case in a failed $130 million joint venture between Corning Glass and Vitro, Mexico’s largest industrial manufacturer. The venture’s Mexican managers sometimes viewed the Americans as being too direct and aggressive; the Americans believed their partners took too much time to make important decisions. </a:t>
            </a:r>
          </a:p>
          <a:p>
            <a:endParaRPr lang="en-US" sz="1200" b="0" i="0" u="none" strike="noStrike" kern="1200" cap="none" baseline="0" dirty="0" smtClean="0">
              <a:solidFill>
                <a:schemeClr val="tx1"/>
              </a:solidFill>
              <a:latin typeface="Arial"/>
              <a:ea typeface="Arial"/>
              <a:cs typeface="Arial"/>
              <a:sym typeface="Arial"/>
            </a:endParaRPr>
          </a:p>
          <a:p>
            <a:r>
              <a:rPr lang="en-US" sz="1200" b="0" i="0" u="none" strike="noStrike" kern="1200" cap="none" baseline="0" dirty="0" smtClean="0">
                <a:solidFill>
                  <a:schemeClr val="tx1"/>
                </a:solidFill>
                <a:latin typeface="Arial"/>
                <a:ea typeface="Arial"/>
                <a:cs typeface="Arial"/>
                <a:sym typeface="Arial"/>
              </a:rPr>
              <a:t>A third issue, also noted in the discussion of licensing, is that a dynamic joint-venture partner can evolve into a stronger competitor. Many developing countries are very forthright about their desire to pursue this goal.</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4229087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t>Large-scale direct expansion by means of establishing new facilities can be expensive and require a major commitment of managerial time and energy. However, political or other environmental factors sometimes dictate this approach. As an alternative to greenfield investment in new facilities, acquisition is an instantaneous—and sometimes, less expensive—approach to market entry or expansion. Although full ownership can yield the additional advantage of avoiding communication and conflict of interest problems that may arise with a joint venture or co-production partner, acquisitions still present the demanding and challenging task of integrating the acquired company into the worldwide organization and coordinating activities.</a:t>
            </a:r>
          </a:p>
          <a:p>
            <a:pPr>
              <a:spcBef>
                <a:spcPct val="0"/>
              </a:spcBef>
            </a:pPr>
            <a:r>
              <a:rPr lang="en-US" dirty="0" smtClean="0"/>
              <a:t> </a:t>
            </a:r>
          </a:p>
          <a:p>
            <a:r>
              <a:rPr lang="en-US" sz="1200" b="0" i="0" u="none" strike="noStrike" kern="1200" cap="none" dirty="0" smtClean="0">
                <a:solidFill>
                  <a:schemeClr val="tx1"/>
                </a:solidFill>
                <a:latin typeface="Arial"/>
                <a:ea typeface="Arial"/>
                <a:cs typeface="Arial"/>
                <a:sym typeface="Arial"/>
              </a:rPr>
              <a:t>If government restrictions prevent 100 percent ownership by foreign companies, the investing company will have to settle for a majority or minority equity stake. In China, for example, the government usually restricts foreign ownership in joint ventures to a 51 percent majority stake. However, a minority equity stake may suit a company’s business interests. For example, Samsung was content to purchase a 40 percent stake in computer maker AST. As Samsung manager Michael Yang noted, “We thought 100 percent would be very risky, because any time you have a switch of ownership, that creates a lot of uncertainty among the employees.” </a:t>
            </a:r>
            <a:r>
              <a:rPr lang="en-IN" sz="1200" b="0" i="0" u="none" strike="noStrike" kern="1200" cap="none" dirty="0" smtClean="0">
                <a:solidFill>
                  <a:schemeClr val="tx1"/>
                </a:solidFill>
                <a:latin typeface="Arial"/>
                <a:ea typeface="Arial"/>
                <a:cs typeface="Arial"/>
                <a:sym typeface="Arial"/>
              </a:rPr>
              <a:t>In other instances, the investing company may start with a minority stake and then increase its share.</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15189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t>An </a:t>
            </a:r>
            <a:r>
              <a:rPr lang="en-US" b="1" dirty="0" smtClean="0"/>
              <a:t>equity stake </a:t>
            </a:r>
            <a:r>
              <a:rPr lang="en-US" dirty="0" smtClean="0"/>
              <a:t>is simply an investment; if the investor owns fewer than 50 percent of the shares, it is a minority stake; ownership of more than half the shares makes it a majority. </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01375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671899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200" b="0" i="0" u="none" strike="noStrike" kern="1200" cap="none" dirty="0" smtClean="0">
                <a:solidFill>
                  <a:schemeClr val="tx1"/>
                </a:solidFill>
                <a:latin typeface="Arial"/>
                <a:ea typeface="Arial"/>
                <a:cs typeface="Arial"/>
                <a:sym typeface="Arial"/>
              </a:rPr>
              <a:t>Several of the advantages of joint ventures also apply to ownership, including access to markets and avoidance of tariff and quota barriers. Like joint ventures, ownership also permits important technology experience transfers and provides a company with access to new manufacturing techniques. </a:t>
            </a:r>
            <a:r>
              <a:rPr lang="en-US" sz="1200" b="0" i="0" u="none" strike="noStrike" kern="1200" cap="none" baseline="0" dirty="0" smtClean="0">
                <a:solidFill>
                  <a:schemeClr val="tx1"/>
                </a:solidFill>
                <a:latin typeface="Arial"/>
                <a:ea typeface="Arial"/>
                <a:cs typeface="Arial"/>
                <a:sym typeface="Arial"/>
              </a:rPr>
              <a:t>The overall design of a company’s global strategy may call for combinations of exporting–importing, licensing, joint ventures, and ownership among different operating units. As an example, Avon Products uses both acquisition and joint ventures to enter developing markets. A company’s strategy preference may also change over time. For example, Borden Inc. ended licensing and joint venture arrangements for branded food products in Japan and set up its own production, distribution, and marketing capabilities for dairy products. Meanwhile, in nonfood products, Borden has maintained joint-venture relationships with Japanese partners in flexible packaging and foundry materials.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978881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smtClean="0">
                <a:solidFill>
                  <a:schemeClr val="tx1"/>
                </a:solidFill>
                <a:latin typeface="Arial"/>
                <a:ea typeface="Arial"/>
                <a:cs typeface="Arial"/>
                <a:sym typeface="Arial"/>
              </a:rPr>
              <a:t>The overall design of a company’s global strategy may call for combinations of exporting–importing, licensing, joint ventures, and ownership among different operating units. Avon Products uses both acquisition and joint ventures to enter developing markets. A company’s strategy preference may change over time. For example, Borden Inc. ended licensing and joint venture arrangements for branded food products in Japan and set up its own production, distribution, and marketing capabilities for dairy products. Meanwhile, in nonfood products, Borden has maintained joint venture relationships with Japanese partners in flexible packaging and foundry materials.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4658984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ea typeface="ＭＳ Ｐゴシック" pitchFamily="34" charset="-128"/>
              </a:rPr>
              <a:t>Recent changes in the political, economic, sociocultural, and technological environments of the global firm have combined to change the relative importance of those strategies. Trade barriers have fallen, markets have globalized, consumer needs and wants have converged, product life cycles have shortened, and new communications, technologies, and trends have emerged. Although these developments provide unprecedented market opportunities, there are strong strategic implications for the global organization and new challenges for the global marketer. Such strategies will undoubtedly incorporate—or may even be structured around—a variety of collaborations. Once thought of only as joint ventures with the more dominant party reaping most of the benefits (or losses) of the partnership, cross-border alliances are taking on surprising new configurations and even more surprising players.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914884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t>The terminology used to describe the new forms of cooperation strategies varies widely. The phrases </a:t>
            </a:r>
            <a:r>
              <a:rPr lang="en-US" b="1" dirty="0" smtClean="0"/>
              <a:t>collaborative agreements</a:t>
            </a:r>
            <a:r>
              <a:rPr lang="en-US" dirty="0" smtClean="0"/>
              <a:t>, </a:t>
            </a:r>
            <a:r>
              <a:rPr lang="en-US" b="1" dirty="0" smtClean="0"/>
              <a:t>strategic alliances</a:t>
            </a:r>
            <a:r>
              <a:rPr lang="en-US" dirty="0" smtClean="0"/>
              <a:t>, </a:t>
            </a:r>
            <a:r>
              <a:rPr lang="en-US" b="1" dirty="0" smtClean="0"/>
              <a:t>strategic international alliances</a:t>
            </a:r>
            <a:r>
              <a:rPr lang="en-US" dirty="0" smtClean="0"/>
              <a:t>, and </a:t>
            </a:r>
            <a:r>
              <a:rPr lang="en-US" b="1" dirty="0" smtClean="0"/>
              <a:t>global strategic partnerships (GSPs) </a:t>
            </a:r>
            <a:r>
              <a:rPr lang="en-US" dirty="0" smtClean="0"/>
              <a:t>are frequently used to refer to linkages between companies from different countries who jointly pursue a common goal. A broad spectrum of inter-firm agreements, including joint ventures, can be covered by this terminology. However, the strategic alliances discussed here exhibit three characteristics which are highlighted in this diagram and discussed on the next slide.</a:t>
            </a:r>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6010083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baseline="0" dirty="0" smtClean="0">
                <a:solidFill>
                  <a:schemeClr val="tx1"/>
                </a:solidFill>
                <a:latin typeface="Arial"/>
                <a:ea typeface="Arial"/>
                <a:cs typeface="Arial"/>
                <a:sym typeface="Arial"/>
              </a:rPr>
              <a:t>The number of strategic alliances has been growing at an estimated rate of 20 to 30 percent since the mid-1980s. This upward trend for GSPs comes, in part, at the expense of traditional cross-border mergers and acquisitions. Since the mid-1990s, a key force driving partnership formation has been the realization that globalization and the Internet will require new, intercorporate configurations (see Exhibit 9-7). Table 9-5 lists some examples of GSPs.</a:t>
            </a:r>
          </a:p>
          <a:p>
            <a:r>
              <a:rPr lang="en-US" sz="1200" b="0" i="0" u="none" strike="noStrike" kern="1200" cap="none" baseline="0" dirty="0" smtClean="0">
                <a:solidFill>
                  <a:schemeClr val="tx1"/>
                </a:solidFill>
                <a:latin typeface="Arial"/>
                <a:ea typeface="Arial"/>
                <a:cs typeface="Arial"/>
                <a:sym typeface="Arial"/>
              </a:rPr>
              <a:t>Like traditional joint ventures, GSPs have some disadvantages. Partners share control over assigned tasks, a situation that creates management challenges. Also, strengthening a competitor from another country can present a number of risks. However, there are compelling reasons for pursuing a strategic alliance. First, high product development costs in the face of resource constraints may force a company to seek one or more partners; this was part of the rationale for Sony’s partnership with Samsung to produce flat-panel TV screens. Second, the technology requirements of many contemporary products mean that an individual company may lack the skills, capital, or know-how to go it alone. This helps explain why Britain's iconic Aston-Martin has formed partnerships with Mercedes-Benz. The German company provides high-performance engines, cabin electronics, and infotainment systems. This means that Aston-Martin's engineers can focus on other design issues. Third, partnerships may be the best means of securing access to national and regional markets. Fourth, partnerships provide important learning opportunities; in fact, one expert regards GSPs as a “race to learn.” Professor Gary Hamel of the London Business School has observed that the partner that proves to be the fastest learner can ultimately dominate the relationship.</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121703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ea typeface="ＭＳ Ｐゴシック" pitchFamily="34" charset="-128"/>
              </a:rPr>
              <a:t>Companies forming GSPs must keep these factors in mind. Moreover, successful collaborators will be guided by the following four principles. First, despite the fact that partners are pursuing mutual goals in some areas, partners must remember that they are competitors in others. Second, harmony is not the most important measure of success; some conflict is to be expected. Third, all employees, engineers, and managers must understand where cooperation ends and competitive compromise begins. Finally, as noted earlier, learning from partners is critically important.</a:t>
            </a:r>
          </a:p>
          <a:p>
            <a:pPr>
              <a:spcBef>
                <a:spcPct val="0"/>
              </a:spcBef>
            </a:pPr>
            <a:endParaRPr lang="en-US" dirty="0" smtClean="0">
              <a:ea typeface="ＭＳ Ｐゴシック" pitchFamily="34" charset="-128"/>
            </a:endParaRPr>
          </a:p>
          <a:p>
            <a:r>
              <a:rPr lang="en-US" sz="1200" b="1" i="0" u="none" strike="noStrike" kern="1200" cap="none" dirty="0" smtClean="0">
                <a:solidFill>
                  <a:schemeClr val="tx1"/>
                </a:solidFill>
                <a:latin typeface="Arial"/>
                <a:ea typeface="Arial"/>
                <a:cs typeface="Arial"/>
                <a:sym typeface="Arial"/>
              </a:rPr>
              <a:t>1. </a:t>
            </a:r>
            <a:r>
              <a:rPr lang="en-US" sz="1200" b="0" i="1" u="none" strike="noStrike" kern="1200" cap="none" dirty="0" smtClean="0">
                <a:solidFill>
                  <a:schemeClr val="tx1"/>
                </a:solidFill>
                <a:latin typeface="Arial"/>
                <a:ea typeface="Arial"/>
                <a:cs typeface="Arial"/>
                <a:sym typeface="Arial"/>
              </a:rPr>
              <a:t>	Two or more companies develop a joint long-term strategy aimed at achieving world leadership by pursuing cost leadership, differentiation, or a combination of the two.</a:t>
            </a:r>
            <a:r>
              <a:rPr lang="en-US" sz="1200" b="0" i="0" u="none" strike="noStrike" kern="1200" cap="none" dirty="0" smtClean="0">
                <a:solidFill>
                  <a:schemeClr val="tx1"/>
                </a:solidFill>
                <a:latin typeface="Arial"/>
                <a:ea typeface="Arial"/>
                <a:cs typeface="Arial"/>
                <a:sym typeface="Arial"/>
              </a:rPr>
              <a:t> Samsung and Sony are jockeying with each other for leadership in the global television market. One key to profitability in the flat-panel TV market is being the cost leader in panel production. S-LCD is a $2 billion joint venture that produces 60,000 panels per month.</a:t>
            </a:r>
          </a:p>
          <a:p>
            <a:r>
              <a:rPr lang="en-US" sz="1200" b="1" i="0" u="none" strike="noStrike" kern="1200" cap="none" dirty="0" smtClean="0">
                <a:solidFill>
                  <a:schemeClr val="tx1"/>
                </a:solidFill>
                <a:latin typeface="Arial"/>
                <a:ea typeface="Arial"/>
                <a:cs typeface="Arial"/>
                <a:sym typeface="Arial"/>
              </a:rPr>
              <a:t>2.	</a:t>
            </a:r>
            <a:r>
              <a:rPr lang="en-US" sz="1200" b="0" i="1" u="none" strike="noStrike" kern="1200" cap="none" dirty="0" smtClean="0">
                <a:solidFill>
                  <a:schemeClr val="tx1"/>
                </a:solidFill>
                <a:latin typeface="Arial"/>
                <a:ea typeface="Arial"/>
                <a:cs typeface="Arial"/>
                <a:sym typeface="Arial"/>
              </a:rPr>
              <a:t>The relationship is reciprocal. Each partner possesses specific strengths that it shares with the other; learning must take place on both sides.</a:t>
            </a:r>
            <a:r>
              <a:rPr lang="en-US" sz="1200" b="0" i="0" u="none" strike="noStrike" kern="1200" cap="none" dirty="0" smtClean="0">
                <a:solidFill>
                  <a:schemeClr val="tx1"/>
                </a:solidFill>
                <a:latin typeface="Arial"/>
                <a:ea typeface="Arial"/>
                <a:cs typeface="Arial"/>
                <a:sym typeface="Arial"/>
              </a:rPr>
              <a:t> Samsung is a leader in the manufacturing technologies used to create flat-panel TVs. Sony excels at parlaying advanced technology into world-class consumer products; its engineers specialize in optimizing TV picture quality. Jang Insik, Samsung’s chief executive, says, “If we learn from Sony, it will help us in advancing our technology.”</a:t>
            </a:r>
          </a:p>
          <a:p>
            <a:r>
              <a:rPr lang="en-US" sz="1200" b="1" i="0" u="none" strike="noStrike" kern="1200" cap="none" dirty="0" smtClean="0">
                <a:solidFill>
                  <a:schemeClr val="tx1"/>
                </a:solidFill>
                <a:latin typeface="Arial"/>
                <a:ea typeface="Arial"/>
                <a:cs typeface="Arial"/>
                <a:sym typeface="Arial"/>
              </a:rPr>
              <a:t>3.	</a:t>
            </a:r>
            <a:r>
              <a:rPr lang="en-US" sz="1200" b="0" i="1" u="none" strike="noStrike" kern="1200" cap="none" dirty="0" smtClean="0">
                <a:solidFill>
                  <a:schemeClr val="tx1"/>
                </a:solidFill>
                <a:latin typeface="Arial"/>
                <a:ea typeface="Arial"/>
                <a:cs typeface="Arial"/>
                <a:sym typeface="Arial"/>
              </a:rPr>
              <a:t>The partners’ vision and efforts are truly global, extending beyond home countries and the home regions to the rest of the world.</a:t>
            </a:r>
            <a:r>
              <a:rPr lang="en-US" sz="1200" b="0" i="0" u="none" strike="noStrike" kern="1200" cap="none" dirty="0" smtClean="0">
                <a:solidFill>
                  <a:schemeClr val="tx1"/>
                </a:solidFill>
                <a:latin typeface="Arial"/>
                <a:ea typeface="Arial"/>
                <a:cs typeface="Arial"/>
                <a:sym typeface="Arial"/>
              </a:rPr>
              <a:t> Sony and Samsung are both global companies that market global brands throughout the world.</a:t>
            </a:r>
          </a:p>
          <a:p>
            <a:r>
              <a:rPr lang="en-US" sz="1200" b="1" i="0" u="none" strike="noStrike" kern="1200" cap="none" dirty="0" smtClean="0">
                <a:solidFill>
                  <a:schemeClr val="tx1"/>
                </a:solidFill>
                <a:latin typeface="Arial"/>
                <a:ea typeface="Arial"/>
                <a:cs typeface="Arial"/>
                <a:sym typeface="Arial"/>
              </a:rPr>
              <a:t>4.	</a:t>
            </a:r>
            <a:r>
              <a:rPr lang="en-US" sz="1200" b="0" i="1" u="none" strike="noStrike" kern="1200" cap="none" dirty="0" smtClean="0">
                <a:solidFill>
                  <a:schemeClr val="tx1"/>
                </a:solidFill>
                <a:latin typeface="Arial"/>
                <a:ea typeface="Arial"/>
                <a:cs typeface="Arial"/>
                <a:sym typeface="Arial"/>
              </a:rPr>
              <a:t>The relationship is organized along horizontal, not vertical, lines. Continual transfer of resources laterally between partners is required, with technology sharing and resource pooling representing norms.</a:t>
            </a:r>
            <a:r>
              <a:rPr lang="en-US" sz="1200" b="0" i="0" u="none" strike="noStrike" kern="1200" cap="none" dirty="0" smtClean="0">
                <a:solidFill>
                  <a:schemeClr val="tx1"/>
                </a:solidFill>
                <a:latin typeface="Arial"/>
                <a:ea typeface="Arial"/>
                <a:cs typeface="Arial"/>
                <a:sym typeface="Arial"/>
              </a:rPr>
              <a:t> Jang and Sony’s Hiroshi Murayama speak by telephone on a daily basis; they also meet face-to-face each month to discuss panel making.</a:t>
            </a:r>
          </a:p>
          <a:p>
            <a:r>
              <a:rPr lang="en-US" sz="1200" b="1" i="0" u="none" strike="noStrike" kern="1200" cap="none" dirty="0" smtClean="0">
                <a:solidFill>
                  <a:schemeClr val="tx1"/>
                </a:solidFill>
                <a:latin typeface="Arial"/>
                <a:ea typeface="Arial"/>
                <a:cs typeface="Arial"/>
                <a:sym typeface="Arial"/>
              </a:rPr>
              <a:t>5.	</a:t>
            </a:r>
            <a:r>
              <a:rPr lang="en-IN" sz="1200" b="0" i="1" u="none" strike="noStrike" kern="1200" cap="none" dirty="0" smtClean="0">
                <a:solidFill>
                  <a:schemeClr val="tx1"/>
                </a:solidFill>
                <a:latin typeface="Arial"/>
                <a:ea typeface="Arial"/>
                <a:cs typeface="Arial"/>
                <a:sym typeface="Arial"/>
              </a:rPr>
              <a:t>When competing in markets excluded from the partnership, the participants retain their national and ideological identities</a:t>
            </a:r>
            <a:r>
              <a:rPr lang="en-IN" sz="1200" b="0" i="0" u="none" strike="noStrike" kern="1200" cap="none" dirty="0" smtClean="0">
                <a:solidFill>
                  <a:schemeClr val="tx1"/>
                </a:solidFill>
                <a:latin typeface="Arial"/>
                <a:ea typeface="Arial"/>
                <a:cs typeface="Arial"/>
                <a:sym typeface="Arial"/>
              </a:rPr>
              <a:t>. Samsung markets a line of high-definition televisions that use digital light processing (DLP) technology. Sony does not produce DLP sets. When developing a DVD player and home theater sound system to match the TV, a Samsung team headed by head TV designer Yunje Kang worked closely with the audio/video division. At Samsung, managers with responsibility for consumer electronics and computer products report to digital media chief Gee-sung Choi. All the designers work side by side on open floors. As noted in a company profile, “the walls between business units are literally nonexistent.” By contrast, in recent years Sony has been plagued by a time-consuming, consensus-driven communication approach among divisions that have operated largely autonomously.</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53173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smtClean="0">
                <a:solidFill>
                  <a:schemeClr val="tx1"/>
                </a:solidFill>
                <a:latin typeface="Arial"/>
                <a:ea typeface="Arial"/>
                <a:cs typeface="Arial"/>
                <a:sym typeface="Arial"/>
              </a:rPr>
              <a:t>From modest beginnings 45 years ago in Seattle’s Pike Street Market, Starbucks Corporation has become a global marketing phenomenon. Today, Starbucks is the world’s leading specialty coffee retailer, with 2014 revenues of $16.4 billion. Starbucks founder and chairman Howard Schultz and his management team have used a variety of market-entry approaches—direct ownership, licensing, and franchising—to create an empire of more than 21,000 coffee cafés in 65 countries. In addition, Schultz has licensed the Starbucks brand name to marketers of noncoffee products such as ice cream. The company has even made forays into movies and recorded music.</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563467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base" latinLnBrk="0" hangingPunct="1">
              <a:lnSpc>
                <a:spcPct val="100000"/>
              </a:lnSpc>
              <a:spcBef>
                <a:spcPct val="3000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NIH</a:t>
            </a:r>
            <a:r>
              <a:rPr lang="en-US" sz="1200" b="0" i="0" u="none" strike="noStrike" kern="1200" cap="none" baseline="0" dirty="0" smtClean="0">
                <a:solidFill>
                  <a:schemeClr val="tx1"/>
                </a:solidFill>
                <a:latin typeface="Arial"/>
                <a:ea typeface="Arial"/>
                <a:cs typeface="Arial"/>
                <a:sym typeface="Arial"/>
              </a:rPr>
              <a:t> means </a:t>
            </a:r>
            <a:r>
              <a:rPr lang="en-US" sz="1200" b="0" i="0" u="none" strike="noStrike" kern="1200" cap="none" dirty="0" smtClean="0">
                <a:solidFill>
                  <a:schemeClr val="tx1"/>
                </a:solidFill>
                <a:latin typeface="Arial"/>
                <a:ea typeface="Arial"/>
                <a:cs typeface="Arial"/>
                <a:sym typeface="Arial"/>
              </a:rPr>
              <a:t>Not Invented Here.</a:t>
            </a:r>
          </a:p>
          <a:p>
            <a:pPr marL="0" marR="0" indent="0" algn="l" defTabSz="457200" rtl="0" eaLnBrk="1" fontAlgn="base" latinLnBrk="0" hangingPunct="1">
              <a:lnSpc>
                <a:spcPct val="100000"/>
              </a:lnSpc>
              <a:spcBef>
                <a:spcPct val="30000"/>
              </a:spcBef>
              <a:spcAft>
                <a:spcPct val="0"/>
              </a:spcAft>
              <a:buClrTx/>
              <a:buSzTx/>
              <a:buFontTx/>
              <a:buNone/>
              <a:tabLst/>
              <a:defRPr/>
            </a:pPr>
            <a:endParaRPr lang="en-US" sz="1200" b="0" i="0" u="none" strike="noStrike" kern="1200" cap="none" dirty="0" smtClean="0">
              <a:solidFill>
                <a:schemeClr val="tx1"/>
              </a:solidFill>
              <a:latin typeface="Arial"/>
              <a:ea typeface="Arial"/>
              <a:cs typeface="Arial"/>
              <a:sym typeface="Arial"/>
            </a:endParaRPr>
          </a:p>
          <a:p>
            <a:pPr marL="0" marR="0" indent="0" algn="l" defTabSz="457200" rtl="0" eaLnBrk="1" fontAlgn="base" latinLnBrk="0" hangingPunct="1">
              <a:lnSpc>
                <a:spcPct val="100000"/>
              </a:lnSpc>
              <a:spcBef>
                <a:spcPct val="3000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A 1991 report by McKinsey and Company shed additional light on the specific problems of alliances between Western and Japanese firms. Oftentimes, problems between partners have less to do with objective levels of performance than with a feeling of mutual disillusionment and missed opportunity. </a:t>
            </a:r>
          </a:p>
          <a:p>
            <a:pPr marL="0" marR="0" indent="0" algn="l" defTabSz="457200" rtl="0" eaLnBrk="1" fontAlgn="base" latinLnBrk="0" hangingPunct="1">
              <a:lnSpc>
                <a:spcPct val="100000"/>
              </a:lnSpc>
              <a:spcBef>
                <a:spcPct val="30000"/>
              </a:spcBef>
              <a:spcAft>
                <a:spcPct val="0"/>
              </a:spcAft>
              <a:buClrTx/>
              <a:buSzTx/>
              <a:buFontTx/>
              <a:buNone/>
              <a:tabLst/>
              <a:defRPr/>
            </a:pPr>
            <a:endParaRPr lang="en-US" sz="1200" b="0" i="0" u="none" strike="noStrike" kern="1200" cap="none" dirty="0" smtClean="0">
              <a:solidFill>
                <a:schemeClr val="tx1"/>
              </a:solidFill>
              <a:latin typeface="Arial"/>
              <a:ea typeface="Arial"/>
              <a:cs typeface="Arial"/>
              <a:sym typeface="Arial"/>
            </a:endParaRPr>
          </a:p>
          <a:p>
            <a:pPr marL="0" marR="0" indent="0" algn="l" defTabSz="457200" rtl="0" eaLnBrk="1" fontAlgn="base" latinLnBrk="0" hangingPunct="1">
              <a:lnSpc>
                <a:spcPct val="100000"/>
              </a:lnSpc>
              <a:spcBef>
                <a:spcPct val="3000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The first problem is that each partner has a “different dream”; the Japanese partner sees itself emerging from the alliance as a leader in its business or entering new sectors and building a new basis for the future; the Western partner seeks relatively quick and risk-free financial returns. Said one Japanese manager, “Our partner came in looking for a return. They got it. Now they complain that they didn’t build a business. But that isn’t what they set out to create.”</a:t>
            </a:r>
          </a:p>
          <a:p>
            <a:pPr marL="0" marR="0" indent="0" algn="l" defTabSz="457200" rtl="0" eaLnBrk="1" fontAlgn="base" latinLnBrk="0" hangingPunct="1">
              <a:lnSpc>
                <a:spcPct val="100000"/>
              </a:lnSpc>
              <a:spcBef>
                <a:spcPct val="30000"/>
              </a:spcBef>
              <a:spcAft>
                <a:spcPct val="0"/>
              </a:spcAft>
              <a:buClrTx/>
              <a:buSzTx/>
              <a:buFontTx/>
              <a:buNone/>
              <a:tabLst/>
              <a:defRPr/>
            </a:pPr>
            <a:endParaRPr lang="en-US" sz="1200" b="0" i="0" u="none" strike="noStrike" kern="1200" cap="none" dirty="0" smtClean="0">
              <a:solidFill>
                <a:schemeClr val="tx1"/>
              </a:solidFill>
              <a:latin typeface="Arial"/>
              <a:ea typeface="Arial"/>
              <a:cs typeface="Arial"/>
              <a:sym typeface="Arial"/>
            </a:endParaRPr>
          </a:p>
          <a:p>
            <a:pPr marL="0" marR="0" indent="0" algn="l" defTabSz="457200" rtl="0" eaLnBrk="1" fontAlgn="base" latinLnBrk="0" hangingPunct="1">
              <a:lnSpc>
                <a:spcPct val="100000"/>
              </a:lnSpc>
              <a:spcBef>
                <a:spcPct val="30000"/>
              </a:spcBef>
              <a:spcAft>
                <a:spcPct val="0"/>
              </a:spcAft>
              <a:buClrTx/>
              <a:buSzTx/>
              <a:buFontTx/>
              <a:buNone/>
              <a:tabLst/>
              <a:defRPr/>
            </a:pPr>
            <a:r>
              <a:rPr lang="en-US" sz="1200" b="0" i="0" u="none" strike="noStrike" kern="1200" cap="none" dirty="0" smtClean="0">
                <a:solidFill>
                  <a:schemeClr val="tx1"/>
                </a:solidFill>
                <a:latin typeface="Arial"/>
                <a:ea typeface="Arial"/>
                <a:cs typeface="Arial"/>
                <a:sym typeface="Arial"/>
              </a:rPr>
              <a:t>The most attractive partner in the short run is likely to be a company that is already established and competent in the business but with the need to master, say, some new technological skills. </a:t>
            </a:r>
          </a:p>
          <a:p>
            <a:pPr marL="0" marR="0" indent="0" algn="l" defTabSz="457200" rtl="0" eaLnBrk="1" fontAlgn="base" latinLnBrk="0" hangingPunct="1">
              <a:lnSpc>
                <a:spcPct val="100000"/>
              </a:lnSpc>
              <a:spcBef>
                <a:spcPct val="30000"/>
              </a:spcBef>
              <a:spcAft>
                <a:spcPct val="0"/>
              </a:spcAft>
              <a:buClrTx/>
              <a:buSzTx/>
              <a:buFontTx/>
              <a:buNone/>
              <a:tabLst/>
              <a:defRPr/>
            </a:pPr>
            <a:endParaRPr lang="en-US" sz="1200" b="0" i="0" u="none" strike="noStrike" kern="1200" cap="none" dirty="0" smtClean="0">
              <a:solidFill>
                <a:schemeClr val="tx1"/>
              </a:solidFill>
              <a:latin typeface="Arial"/>
              <a:ea typeface="Arial"/>
              <a:cs typeface="Arial"/>
              <a:sym typeface="Arial"/>
            </a:endParaRPr>
          </a:p>
          <a:p>
            <a:pPr hangingPunct="0"/>
            <a:r>
              <a:rPr lang="en-US" sz="1200" b="0" i="0" u="none" strike="noStrike" kern="1200" cap="none" dirty="0" smtClean="0">
                <a:solidFill>
                  <a:schemeClr val="tx1"/>
                </a:solidFill>
                <a:latin typeface="Arial"/>
                <a:ea typeface="Arial"/>
                <a:cs typeface="Arial"/>
                <a:sym typeface="Arial"/>
              </a:rPr>
              <a:t>Another common cause of problems is “frictional loss” caused by differences in management philosophy, expectations, and approaches. All functions within the alliance may be affected, and performance is likely to suffer as a consequence. Speaking of his Japanese counterpart, a Western businessperson said, “Our partner just wanted to go ahead and invest without considering whether there would be a return or not.” The Japanese partner stated that “The foreign partner took so long to decide on obvious points that we were always too slow.” Such differences often lead to frustration and time-consuming debates that stifle decision making.</a:t>
            </a:r>
          </a:p>
          <a:p>
            <a:r>
              <a:rPr lang="en-US" sz="1200" b="0" i="0" u="none" strike="noStrike" kern="1200" cap="none" dirty="0" smtClean="0">
                <a:solidFill>
                  <a:schemeClr val="tx1"/>
                </a:solidFill>
                <a:latin typeface="Arial"/>
                <a:ea typeface="Arial"/>
                <a:cs typeface="Arial"/>
                <a:sym typeface="Arial"/>
              </a:rPr>
              <a:t>Last, the study found that short-term goals can result in the foreign partner limiting the number of people allocated to the joint venture. Those involved in the venture may perform only 2- or 3-year assignments. The result is “corporate amnesia”; that is, little or no corporate memory is built up on how to compete in Japan. The original goals of the venture will be lost as each new group of managers takes their turn.</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67496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ea typeface="ＭＳ Ｐゴシック" pitchFamily="34" charset="-128"/>
              </a:rPr>
              <a:t>Japan</a:t>
            </a:r>
            <a:r>
              <a:rPr lang="ja-JP" altLang="en-US" dirty="0" smtClean="0"/>
              <a:t>’</a:t>
            </a:r>
            <a:r>
              <a:rPr lang="en-US" dirty="0" smtClean="0">
                <a:ea typeface="ＭＳ Ｐゴシック" pitchFamily="34" charset="-128"/>
              </a:rPr>
              <a:t>s </a:t>
            </a:r>
            <a:r>
              <a:rPr lang="en-US" i="1" dirty="0" smtClean="0">
                <a:ea typeface="ＭＳ Ｐゴシック" pitchFamily="34" charset="-128"/>
              </a:rPr>
              <a:t>keiretsu </a:t>
            </a:r>
            <a:r>
              <a:rPr lang="en-US" dirty="0" smtClean="0">
                <a:ea typeface="ＭＳ Ｐゴシック" pitchFamily="34" charset="-128"/>
              </a:rPr>
              <a:t>represent a special category of cooperative strategy. A </a:t>
            </a:r>
            <a:r>
              <a:rPr lang="en-US" b="1" dirty="0" smtClean="0">
                <a:ea typeface="ＭＳ Ｐゴシック" pitchFamily="34" charset="-128"/>
              </a:rPr>
              <a:t>keiretsu </a:t>
            </a:r>
            <a:r>
              <a:rPr lang="en-US" dirty="0" smtClean="0">
                <a:ea typeface="ＭＳ Ｐゴシック" pitchFamily="34" charset="-128"/>
              </a:rPr>
              <a:t>is an inter-business alliance or enterprise group that, in the words of one observer, </a:t>
            </a:r>
            <a:r>
              <a:rPr lang="ja-JP" altLang="en-US" dirty="0" smtClean="0"/>
              <a:t>“</a:t>
            </a:r>
            <a:r>
              <a:rPr lang="en-US" dirty="0" smtClean="0">
                <a:ea typeface="ＭＳ Ｐゴシック" pitchFamily="34" charset="-128"/>
              </a:rPr>
              <a:t>resembles a fighting clan in which business families join together to vie for market share.</a:t>
            </a:r>
            <a:r>
              <a:rPr lang="ja-JP" altLang="en-US" dirty="0" smtClean="0"/>
              <a:t>”</a:t>
            </a:r>
            <a:r>
              <a:rPr lang="en-US" dirty="0" smtClean="0">
                <a:ea typeface="ＭＳ Ｐゴシック" pitchFamily="34" charset="-128"/>
              </a:rPr>
              <a:t> </a:t>
            </a:r>
            <a:r>
              <a:rPr lang="en-US" i="1" dirty="0" smtClean="0">
                <a:ea typeface="ＭＳ Ｐゴシック" pitchFamily="34" charset="-128"/>
                <a:cs typeface="Times New Roman" pitchFamily="18" charset="0"/>
              </a:rPr>
              <a:t>Keiretsu</a:t>
            </a:r>
            <a:r>
              <a:rPr lang="en-US" dirty="0" smtClean="0">
                <a:ea typeface="ＭＳ Ｐゴシック" pitchFamily="34" charset="-128"/>
                <a:cs typeface="Times New Roman" pitchFamily="18" charset="0"/>
              </a:rPr>
              <a:t> exist in a broad spectrum of markets, including the capital market, primary goods markets, and component parts markets. </a:t>
            </a:r>
            <a:r>
              <a:rPr lang="en-US" i="1" dirty="0" smtClean="0">
                <a:ea typeface="ＭＳ Ｐゴシック" pitchFamily="34" charset="-128"/>
                <a:cs typeface="Times New Roman" pitchFamily="18" charset="0"/>
              </a:rPr>
              <a:t>Keiretsu </a:t>
            </a:r>
            <a:r>
              <a:rPr lang="en-US" dirty="0" smtClean="0">
                <a:ea typeface="ＭＳ Ｐゴシック" pitchFamily="34" charset="-128"/>
                <a:cs typeface="Times New Roman" pitchFamily="18" charset="0"/>
              </a:rPr>
              <a:t>relationships are often cemented by bank ownership of large blocks of stock and by cross-ownership of stock between a company and its buyers and nonfinancial suppliers. Further, </a:t>
            </a:r>
            <a:r>
              <a:rPr lang="en-US" i="1" dirty="0" smtClean="0">
                <a:ea typeface="ＭＳ Ｐゴシック" pitchFamily="34" charset="-128"/>
                <a:cs typeface="Times New Roman" pitchFamily="18" charset="0"/>
              </a:rPr>
              <a:t>keiretsu</a:t>
            </a:r>
            <a:r>
              <a:rPr lang="en-US" dirty="0" smtClean="0">
                <a:ea typeface="ＭＳ Ｐゴシック" pitchFamily="34" charset="-128"/>
                <a:cs typeface="Times New Roman" pitchFamily="18" charset="0"/>
              </a:rPr>
              <a:t> executives can legally sit on each other's boards, and share information, and coordinate prices in closed-door meetings of "presidents' councils." Thus, </a:t>
            </a:r>
            <a:r>
              <a:rPr lang="en-US" i="1" dirty="0" smtClean="0">
                <a:ea typeface="ＭＳ Ｐゴシック" pitchFamily="34" charset="-128"/>
                <a:cs typeface="Times New Roman" pitchFamily="18" charset="0"/>
              </a:rPr>
              <a:t>keiretsu</a:t>
            </a:r>
            <a:r>
              <a:rPr lang="en-US" dirty="0" smtClean="0">
                <a:ea typeface="ＭＳ Ｐゴシック" pitchFamily="34" charset="-128"/>
                <a:cs typeface="Times New Roman" pitchFamily="18" charset="0"/>
              </a:rPr>
              <a:t> are essentially cartels that have the government's blessing. While not a market entry strategy per se, </a:t>
            </a:r>
            <a:r>
              <a:rPr lang="en-US" i="1" dirty="0" smtClean="0">
                <a:ea typeface="ＭＳ Ｐゴシック" pitchFamily="34" charset="-128"/>
                <a:cs typeface="Times New Roman" pitchFamily="18" charset="0"/>
              </a:rPr>
              <a:t>keiretsu</a:t>
            </a:r>
            <a:r>
              <a:rPr lang="en-US" dirty="0" smtClean="0">
                <a:ea typeface="ＭＳ Ｐゴシック" pitchFamily="34" charset="-128"/>
                <a:cs typeface="Times New Roman" pitchFamily="18" charset="0"/>
              </a:rPr>
              <a:t> played an integral role in the international success of Japanese companies as they sought new markets. Several large companies with common ties to a bank are at the center of the Mitsui Group and Mitsubishi Group. These two, together with the Sumitomo, Fuyo, Sanwa, and DKB groups make up the "big six" </a:t>
            </a:r>
            <a:r>
              <a:rPr lang="en-US" i="1" dirty="0" smtClean="0">
                <a:ea typeface="ＭＳ Ｐゴシック" pitchFamily="34" charset="-128"/>
                <a:cs typeface="Times New Roman" pitchFamily="18" charset="0"/>
              </a:rPr>
              <a:t>keiretsu</a:t>
            </a:r>
            <a:r>
              <a:rPr lang="en-US" dirty="0" smtClean="0">
                <a:ea typeface="ＭＳ Ｐゴシック" pitchFamily="34" charset="-128"/>
                <a:cs typeface="Times New Roman" pitchFamily="18" charset="0"/>
              </a:rPr>
              <a:t>.</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553429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u="none" strike="noStrike" kern="1200" cap="none" baseline="0" dirty="0" smtClean="0">
                <a:solidFill>
                  <a:schemeClr val="tx1"/>
                </a:solidFill>
                <a:latin typeface="Arial"/>
                <a:ea typeface="Arial"/>
                <a:cs typeface="Arial"/>
                <a:sym typeface="Arial"/>
              </a:rPr>
              <a:t>Vertical </a:t>
            </a:r>
            <a:r>
              <a:rPr lang="en-US" sz="1200" b="0" i="0" u="none" strike="noStrike" kern="1200" cap="none" baseline="0" dirty="0" smtClean="0">
                <a:solidFill>
                  <a:schemeClr val="tx1"/>
                </a:solidFill>
                <a:latin typeface="Arial"/>
                <a:ea typeface="Arial"/>
                <a:cs typeface="Arial"/>
                <a:sym typeface="Arial"/>
              </a:rPr>
              <a:t>(i.e., supply and distribution) </a:t>
            </a:r>
            <a:r>
              <a:rPr lang="en-US" sz="1200" b="0" i="1" u="none" strike="noStrike" kern="1200" cap="none" baseline="0" dirty="0" smtClean="0">
                <a:solidFill>
                  <a:schemeClr val="tx1"/>
                </a:solidFill>
                <a:latin typeface="Arial"/>
                <a:ea typeface="Arial"/>
                <a:cs typeface="Arial"/>
                <a:sym typeface="Arial"/>
              </a:rPr>
              <a:t>keiretsu </a:t>
            </a:r>
            <a:r>
              <a:rPr lang="en-US" sz="1200" b="0" i="0" u="none" strike="noStrike" kern="1200" cap="none" baseline="0" dirty="0" smtClean="0">
                <a:solidFill>
                  <a:schemeClr val="tx1"/>
                </a:solidFill>
                <a:latin typeface="Arial"/>
                <a:ea typeface="Arial"/>
                <a:cs typeface="Arial"/>
                <a:sym typeface="Arial"/>
              </a:rPr>
              <a:t>are hierarchical alliances between manufacturers and retailers. For example, Matsushita controls a chain of National stores in Japan through which it sells its Panasonic, Technics, and Quasar brands.</a:t>
            </a:r>
          </a:p>
          <a:p>
            <a:r>
              <a:rPr lang="en-US" sz="1200" b="0" i="0" u="none" strike="noStrike" kern="1200" cap="none" baseline="0" dirty="0" smtClean="0">
                <a:solidFill>
                  <a:schemeClr val="tx1"/>
                </a:solidFill>
                <a:latin typeface="Arial"/>
                <a:ea typeface="Arial"/>
                <a:cs typeface="Arial"/>
                <a:sym typeface="Arial"/>
              </a:rPr>
              <a:t>Approximately half of Matsushita’s domestic sales is generated through the National chain, 50 to 80 percent of whose inventory consists of Matsushita’s brands. Japan’s other major consumer electronics manufacturers, including Toshiba and Hitachi, have similar alliances. (Sony’s chain of stores is much smaller and weaker by comparison.) All are fierce competitors in the Japanese market.</a:t>
            </a:r>
          </a:p>
          <a:p>
            <a:r>
              <a:rPr lang="en-US" sz="1200" b="0" i="0" u="none" strike="noStrike" kern="1200" cap="none" baseline="0" dirty="0" smtClean="0">
                <a:solidFill>
                  <a:schemeClr val="tx1"/>
                </a:solidFill>
                <a:latin typeface="Arial"/>
                <a:ea typeface="Arial"/>
                <a:cs typeface="Arial"/>
                <a:sym typeface="Arial"/>
              </a:rPr>
              <a:t>Another type of manufacturing </a:t>
            </a:r>
            <a:r>
              <a:rPr lang="en-US" sz="1200" b="0" i="1" u="none" strike="noStrike" kern="1200" cap="none" baseline="0" dirty="0" smtClean="0">
                <a:solidFill>
                  <a:schemeClr val="tx1"/>
                </a:solidFill>
                <a:latin typeface="Arial"/>
                <a:ea typeface="Arial"/>
                <a:cs typeface="Arial"/>
                <a:sym typeface="Arial"/>
              </a:rPr>
              <a:t>keiretsu </a:t>
            </a:r>
            <a:r>
              <a:rPr lang="en-US" sz="1200" b="0" i="0" u="none" strike="noStrike" kern="1200" cap="none" baseline="0" dirty="0" smtClean="0">
                <a:solidFill>
                  <a:schemeClr val="tx1"/>
                </a:solidFill>
                <a:latin typeface="Arial"/>
                <a:ea typeface="Arial"/>
                <a:cs typeface="Arial"/>
                <a:sym typeface="Arial"/>
              </a:rPr>
              <a:t>consists of vertical hierarchical alliances between automakers and suppliers and component manufacturers. Intergroup operations and systems are closely integrated, with suppliers receiving long-term contracts. Toyota has a network of about 175 primary suppliers and several thousand secondary suppliers. One such supplier is Koito; Toyota owns about one-fifth of Koito’s shares and buys about half of its production. The net result of this arrangement is that Toyota produces approximately 25 percent of the sales value of its cars, compared with 50 percent for GM. The manufacturing </a:t>
            </a:r>
            <a:r>
              <a:rPr lang="en-US" sz="1200" b="0" i="1" u="none" strike="noStrike" kern="1200" cap="none" baseline="0" dirty="0" smtClean="0">
                <a:solidFill>
                  <a:schemeClr val="tx1"/>
                </a:solidFill>
                <a:latin typeface="Arial"/>
                <a:ea typeface="Arial"/>
                <a:cs typeface="Arial"/>
                <a:sym typeface="Arial"/>
              </a:rPr>
              <a:t>keiretsu </a:t>
            </a:r>
            <a:r>
              <a:rPr lang="en-US" sz="1200" b="0" i="0" u="none" strike="noStrike" kern="1200" cap="none" baseline="0" dirty="0" smtClean="0">
                <a:solidFill>
                  <a:schemeClr val="tx1"/>
                </a:solidFill>
                <a:latin typeface="Arial"/>
                <a:ea typeface="Arial"/>
                <a:cs typeface="Arial"/>
                <a:sym typeface="Arial"/>
              </a:rPr>
              <a:t>demonstrate the gains that, in theory, can result from an optimal balance of supplier and buyer power. Because Toyota buys a given component from several suppliers (some are in the </a:t>
            </a:r>
            <a:r>
              <a:rPr lang="en-US" sz="1200" b="0" i="1" u="none" strike="noStrike" kern="1200" cap="none" baseline="0" dirty="0" smtClean="0">
                <a:solidFill>
                  <a:schemeClr val="tx1"/>
                </a:solidFill>
                <a:latin typeface="Arial"/>
                <a:ea typeface="Arial"/>
                <a:cs typeface="Arial"/>
                <a:sym typeface="Arial"/>
              </a:rPr>
              <a:t>keiretsu</a:t>
            </a:r>
            <a:r>
              <a:rPr lang="en-US" sz="1200" b="0" i="0" u="none" strike="noStrike" kern="1200" cap="none" baseline="0" dirty="0" smtClean="0">
                <a:solidFill>
                  <a:schemeClr val="tx1"/>
                </a:solidFill>
                <a:latin typeface="Arial"/>
                <a:ea typeface="Arial"/>
                <a:cs typeface="Arial"/>
                <a:sym typeface="Arial"/>
              </a:rPr>
              <a:t>, some are independent), discipline is imposed down the network. Also, because Toyota’s suppliers do not work exclusively for Toyota, they have an incentive to be flexible and adaptable.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2733586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ea typeface="ＭＳ Ｐゴシック" pitchFamily="34" charset="-128"/>
              </a:rPr>
              <a:t>Like the Japanese </a:t>
            </a:r>
            <a:r>
              <a:rPr lang="en-US" i="1" dirty="0" smtClean="0">
                <a:ea typeface="ＭＳ Ｐゴシック" pitchFamily="34" charset="-128"/>
              </a:rPr>
              <a:t>keiretsu</a:t>
            </a:r>
            <a:r>
              <a:rPr lang="en-US" dirty="0" smtClean="0">
                <a:ea typeface="ＭＳ Ｐゴシック" pitchFamily="34" charset="-128"/>
              </a:rPr>
              <a:t>, </a:t>
            </a:r>
            <a:r>
              <a:rPr lang="en-US" b="1" dirty="0" smtClean="0">
                <a:ea typeface="ＭＳ Ｐゴシック" pitchFamily="34" charset="-128"/>
              </a:rPr>
              <a:t>chaebol </a:t>
            </a:r>
            <a:r>
              <a:rPr lang="en-US" dirty="0" smtClean="0">
                <a:ea typeface="ＭＳ Ｐゴシック" pitchFamily="34" charset="-128"/>
              </a:rPr>
              <a:t>are composed of dozens of companies, centered around a central bank or holding company, and dominated by a founding family. However, </a:t>
            </a:r>
            <a:r>
              <a:rPr lang="en-US" i="1" dirty="0" smtClean="0">
                <a:ea typeface="ＭＳ Ｐゴシック" pitchFamily="34" charset="-128"/>
              </a:rPr>
              <a:t>chaebol </a:t>
            </a:r>
            <a:r>
              <a:rPr lang="en-US" dirty="0" smtClean="0">
                <a:ea typeface="ＭＳ Ｐゴシック" pitchFamily="34" charset="-128"/>
              </a:rPr>
              <a:t>are a more recent phenomenon; in the early 1960s, Korea</a:t>
            </a:r>
            <a:r>
              <a:rPr lang="ja-JP" altLang="en-US" dirty="0" smtClean="0"/>
              <a:t>’</a:t>
            </a:r>
            <a:r>
              <a:rPr lang="en-US" dirty="0" smtClean="0">
                <a:ea typeface="ＭＳ Ｐゴシック" pitchFamily="34" charset="-128"/>
              </a:rPr>
              <a:t>s military dictator granted government subsidies and export credits to a select group of companies. By the 1980s, Daewoo, Hyundai, LG, and Samsung had become leading producers of low-cost consumer electronics products. The </a:t>
            </a:r>
            <a:r>
              <a:rPr lang="en-US" i="1" dirty="0" smtClean="0">
                <a:ea typeface="ＭＳ Ｐゴシック" pitchFamily="34" charset="-128"/>
              </a:rPr>
              <a:t>chaebol </a:t>
            </a:r>
            <a:r>
              <a:rPr lang="en-US" dirty="0" smtClean="0">
                <a:ea typeface="ＭＳ Ｐゴシック" pitchFamily="34" charset="-128"/>
              </a:rPr>
              <a:t>were a driving force behind South Korea</a:t>
            </a:r>
            <a:r>
              <a:rPr lang="ja-JP" altLang="en-US" dirty="0" smtClean="0"/>
              <a:t>’</a:t>
            </a:r>
            <a:r>
              <a:rPr lang="en-US" dirty="0" smtClean="0">
                <a:ea typeface="ＭＳ Ｐゴシック" pitchFamily="34" charset="-128"/>
              </a:rPr>
              <a:t>s economic miracle; GNP increased from $1.9 billion in 1960 to $238 billion in 1990.</a:t>
            </a:r>
          </a:p>
          <a:p>
            <a:r>
              <a:rPr lang="en-US" sz="1200" b="0" i="0" u="none" strike="noStrike" kern="1200" cap="none" baseline="0" dirty="0" smtClean="0">
                <a:solidFill>
                  <a:schemeClr val="tx1"/>
                </a:solidFill>
                <a:latin typeface="Arial"/>
                <a:ea typeface="Arial"/>
                <a:cs typeface="Arial"/>
                <a:sym typeface="Arial"/>
              </a:rPr>
              <a:t>The </a:t>
            </a:r>
            <a:r>
              <a:rPr lang="en-US" sz="1200" b="0" i="1" u="none" strike="noStrike" kern="1200" cap="none" baseline="0" dirty="0" smtClean="0">
                <a:solidFill>
                  <a:schemeClr val="tx1"/>
                </a:solidFill>
                <a:latin typeface="Arial"/>
                <a:ea typeface="Arial"/>
                <a:cs typeface="Arial"/>
                <a:sym typeface="Arial"/>
              </a:rPr>
              <a:t>chaebol </a:t>
            </a:r>
            <a:r>
              <a:rPr lang="en-US" sz="1200" b="0" i="0" u="none" strike="noStrike" kern="1200" cap="none" baseline="0" dirty="0" smtClean="0">
                <a:solidFill>
                  <a:schemeClr val="tx1"/>
                </a:solidFill>
                <a:latin typeface="Arial"/>
                <a:ea typeface="Arial"/>
                <a:cs typeface="Arial"/>
                <a:sym typeface="Arial"/>
              </a:rPr>
              <a:t>were a driving force behind South Korea’s economic miracle; gross national product (GNP) increased from $1.9 billion in 1960 to $238 billion in 1990. After the economic crisis of 1997–1998, however, South Korean President Kim Dae Jung pressured </a:t>
            </a:r>
            <a:r>
              <a:rPr lang="en-US" sz="1200" b="0" i="1" u="none" strike="noStrike" kern="1200" cap="none" baseline="0" dirty="0" smtClean="0">
                <a:solidFill>
                  <a:schemeClr val="tx1"/>
                </a:solidFill>
                <a:latin typeface="Arial"/>
                <a:ea typeface="Arial"/>
                <a:cs typeface="Arial"/>
                <a:sym typeface="Arial"/>
              </a:rPr>
              <a:t>chaebol </a:t>
            </a:r>
            <a:r>
              <a:rPr lang="en-US" sz="1200" b="0" i="0" u="none" strike="noStrike" kern="1200" cap="none" baseline="0" dirty="0" smtClean="0">
                <a:solidFill>
                  <a:schemeClr val="tx1"/>
                </a:solidFill>
                <a:latin typeface="Arial"/>
                <a:ea typeface="Arial"/>
                <a:cs typeface="Arial"/>
                <a:sym typeface="Arial"/>
              </a:rPr>
              <a:t>leaders to initiate reform. Prior to the crisis, the </a:t>
            </a:r>
            <a:r>
              <a:rPr lang="en-US" sz="1200" b="0" i="1" u="none" strike="noStrike" kern="1200" cap="none" baseline="0" dirty="0" smtClean="0">
                <a:solidFill>
                  <a:schemeClr val="tx1"/>
                </a:solidFill>
                <a:latin typeface="Arial"/>
                <a:ea typeface="Arial"/>
                <a:cs typeface="Arial"/>
                <a:sym typeface="Arial"/>
              </a:rPr>
              <a:t>chaebol </a:t>
            </a:r>
            <a:r>
              <a:rPr lang="en-US" sz="1200" b="0" i="0" u="none" strike="noStrike" kern="1200" cap="none" baseline="0" dirty="0" smtClean="0">
                <a:solidFill>
                  <a:schemeClr val="tx1"/>
                </a:solidFill>
                <a:latin typeface="Arial"/>
                <a:ea typeface="Arial"/>
                <a:cs typeface="Arial"/>
                <a:sym typeface="Arial"/>
              </a:rPr>
              <a:t>had become bloated and heavily in debt; within a few years, the </a:t>
            </a:r>
            <a:r>
              <a:rPr lang="en-US" sz="1200" b="0" i="1" u="none" strike="noStrike" kern="1200" cap="none" baseline="0" dirty="0" smtClean="0">
                <a:solidFill>
                  <a:schemeClr val="tx1"/>
                </a:solidFill>
                <a:latin typeface="Arial"/>
                <a:ea typeface="Arial"/>
                <a:cs typeface="Arial"/>
                <a:sym typeface="Arial"/>
              </a:rPr>
              <a:t>chaebol </a:t>
            </a:r>
            <a:r>
              <a:rPr lang="en-US" sz="1200" b="0" i="0" u="none" strike="noStrike" kern="1200" cap="none" baseline="0" dirty="0" smtClean="0">
                <a:solidFill>
                  <a:schemeClr val="tx1"/>
                </a:solidFill>
                <a:latin typeface="Arial"/>
                <a:ea typeface="Arial"/>
                <a:cs typeface="Arial"/>
                <a:sym typeface="Arial"/>
              </a:rPr>
              <a:t>were being transformed. Samsung diversified into pharmaceuticals and green energy, and LG Electronics moved into wastewater treatment. Samsung, LG, Hyundai, and other </a:t>
            </a:r>
            <a:r>
              <a:rPr lang="en-US" sz="1200" b="0" i="1" u="none" strike="noStrike" kern="1200" cap="none" baseline="0" dirty="0" smtClean="0">
                <a:solidFill>
                  <a:schemeClr val="tx1"/>
                </a:solidFill>
                <a:latin typeface="Arial"/>
                <a:ea typeface="Arial"/>
                <a:cs typeface="Arial"/>
                <a:sym typeface="Arial"/>
              </a:rPr>
              <a:t>chaebol </a:t>
            </a:r>
            <a:r>
              <a:rPr lang="en-US" sz="1200" b="0" i="0" u="none" strike="noStrike" kern="1200" cap="none" baseline="0" dirty="0" smtClean="0">
                <a:solidFill>
                  <a:schemeClr val="tx1"/>
                </a:solidFill>
                <a:latin typeface="Arial"/>
                <a:ea typeface="Arial"/>
                <a:cs typeface="Arial"/>
                <a:sym typeface="Arial"/>
              </a:rPr>
              <a:t>built their brands by developing high-value-added branded products supported by sophisticated advertising.</a:t>
            </a:r>
          </a:p>
          <a:p>
            <a:r>
              <a:rPr lang="en-US" sz="1200" b="0" i="0" u="none" strike="noStrike" kern="1200" cap="none" baseline="0" dirty="0" smtClean="0">
                <a:solidFill>
                  <a:schemeClr val="tx1"/>
                </a:solidFill>
                <a:latin typeface="Arial"/>
                <a:ea typeface="Arial"/>
                <a:cs typeface="Arial"/>
                <a:sym typeface="Arial"/>
              </a:rPr>
              <a:t>Recently, questions about corporate governance have arisen after some </a:t>
            </a:r>
            <a:r>
              <a:rPr lang="en-US" sz="1200" b="0" i="1" u="none" strike="noStrike" kern="1200" cap="none" baseline="0" dirty="0" smtClean="0">
                <a:solidFill>
                  <a:schemeClr val="tx1"/>
                </a:solidFill>
                <a:latin typeface="Arial"/>
                <a:ea typeface="Arial"/>
                <a:cs typeface="Arial"/>
                <a:sym typeface="Arial"/>
              </a:rPr>
              <a:t>chaebol </a:t>
            </a:r>
            <a:r>
              <a:rPr lang="en-US" sz="1200" b="0" i="0" u="none" strike="noStrike" kern="1200" cap="none" baseline="0" dirty="0" smtClean="0">
                <a:solidFill>
                  <a:schemeClr val="tx1"/>
                </a:solidFill>
                <a:latin typeface="Arial"/>
                <a:ea typeface="Arial"/>
                <a:cs typeface="Arial"/>
                <a:sym typeface="Arial"/>
              </a:rPr>
              <a:t>leaders were accused of various offenses including colluding with politicians and corruption. In 2017, for example, a Korean court convicted Samsung heir Lee Jae-yong of bribing then-president Park Geun-hye. In an ironic twist, Park was elected in part on the basis of campaign pledges to rein in </a:t>
            </a:r>
            <a:r>
              <a:rPr lang="en-US" sz="1200" b="0" i="1" u="none" strike="noStrike" kern="1200" cap="none" baseline="0" dirty="0" smtClean="0">
                <a:solidFill>
                  <a:schemeClr val="tx1"/>
                </a:solidFill>
                <a:latin typeface="Arial"/>
                <a:ea typeface="Arial"/>
                <a:cs typeface="Arial"/>
                <a:sym typeface="Arial"/>
              </a:rPr>
              <a:t>chaebol </a:t>
            </a:r>
            <a:r>
              <a:rPr lang="en-US" sz="1200" b="0" i="0" u="none" strike="noStrike" kern="1200" cap="none" baseline="0" dirty="0" smtClean="0">
                <a:solidFill>
                  <a:schemeClr val="tx1"/>
                </a:solidFill>
                <a:latin typeface="Arial"/>
                <a:ea typeface="Arial"/>
                <a:cs typeface="Arial"/>
                <a:sym typeface="Arial"/>
              </a:rPr>
              <a:t>excesses. Observers hope that reform can increase transparency and corporate oversight and reduce the amount of economic power wielded by the </a:t>
            </a:r>
            <a:r>
              <a:rPr lang="en-US" sz="1200" b="0" i="1" u="none" strike="noStrike" kern="1200" cap="none" baseline="0" dirty="0" smtClean="0">
                <a:solidFill>
                  <a:schemeClr val="tx1"/>
                </a:solidFill>
                <a:latin typeface="Arial"/>
                <a:ea typeface="Arial"/>
                <a:cs typeface="Arial"/>
                <a:sym typeface="Arial"/>
              </a:rPr>
              <a:t>chaebol</a:t>
            </a:r>
            <a:r>
              <a:rPr lang="en-US" sz="1200" b="0" i="0" u="none" strike="noStrike" kern="1200" cap="none" baseline="0" dirty="0" smtClean="0">
                <a:solidFill>
                  <a:schemeClr val="tx1"/>
                </a:solidFill>
                <a:latin typeface="Arial"/>
                <a:ea typeface="Arial"/>
                <a:cs typeface="Arial"/>
                <a:sym typeface="Arial"/>
              </a:rPr>
              <a:t>. If that happens, it is hoped that Korea’s millions of small- and mid-sized enterprises will be better positioned to boost employment and generate long-term economic growth.</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724897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t>The “relationship enterprise” is said to be the next stage of evolution of the strategic alliance. Groupings of firms in different industries and countries, they will be held together by common goals that encourage them to act almost as a single firm. Within the next few decades, Boeing, British Airways, Siemens, TNT, and Snecma might jointly build several new airports in China. As part of the package, British Airways and TNT would be granted preferential routes and landing slots, the Chinese government would contract to buy all its aircraft from Boeing/Snecma, and Siemens would provide air traffic control systems for all 10 airports.</a:t>
            </a:r>
          </a:p>
          <a:p>
            <a:pPr>
              <a:spcBef>
                <a:spcPct val="0"/>
              </a:spcBef>
            </a:pPr>
            <a:endParaRPr lang="en-US" dirty="0" smtClean="0"/>
          </a:p>
          <a:p>
            <a:r>
              <a:rPr lang="en-US" sz="1200" b="0" i="0" u="none" strike="noStrike" kern="1200" cap="none" baseline="0" dirty="0" smtClean="0">
                <a:solidFill>
                  <a:schemeClr val="tx1"/>
                </a:solidFill>
                <a:latin typeface="Arial"/>
                <a:ea typeface="Arial"/>
                <a:cs typeface="Arial"/>
                <a:sym typeface="Arial"/>
              </a:rPr>
              <a:t>More than the simple strategic alliances we know today, relationship enterprises will be super-alliances among global giants, with revenues approaching $1 trillion. They will be able to draw on extensive cash resources; circumvent antitrust barriers; and, with home bases in all major markets, enjoy the political advantage of being a “local” firm almost anywhere. This type of alliance is not driven simply by technological change, but rather reflects the political necessity of having multiple home bases.</a:t>
            </a:r>
            <a:endParaRPr lang="en-US" dirty="0" smtClean="0"/>
          </a:p>
          <a:p>
            <a:pPr>
              <a:spcBef>
                <a:spcPct val="0"/>
              </a:spcBef>
            </a:pPr>
            <a:r>
              <a:rPr lang="en-US" dirty="0" smtClean="0"/>
              <a:t> </a:t>
            </a:r>
          </a:p>
          <a:p>
            <a:pPr>
              <a:spcBef>
                <a:spcPct val="0"/>
              </a:spcBef>
            </a:pPr>
            <a:r>
              <a:rPr lang="en-US" dirty="0" smtClean="0"/>
              <a:t>Another perspective on the future of cooperative strategies envisions the emergence of the “virtual corporation.” As described in a recent </a:t>
            </a:r>
            <a:r>
              <a:rPr lang="en-US" i="1" dirty="0" smtClean="0"/>
              <a:t>Business Week</a:t>
            </a:r>
            <a:r>
              <a:rPr lang="en-US" dirty="0" smtClean="0"/>
              <a:t> cover story, the virtual corporation “will seem to be a single entity with vast capabilities but will really be the result of numerous collaborations assembled only when they’re needed.</a:t>
            </a:r>
            <a:r>
              <a:rPr lang="ja-JP" altLang="en-US" dirty="0" smtClean="0"/>
              <a:t>”</a:t>
            </a:r>
            <a:r>
              <a:rPr lang="en-US" dirty="0" smtClean="0"/>
              <a:t> On a global level, the virtual corporation could combine the twin competencies of cost effectiveness and responsiveness; thus, it could pursue the “think globally, act locally” philosophy with ease. This reflects the trend toward “mass customization.”</a:t>
            </a:r>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34548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ea typeface="ＭＳ Ｐゴシック" pitchFamily="34" charset="-128"/>
              </a:rPr>
              <a:t>The table illustrates the following strategies:</a:t>
            </a:r>
          </a:p>
          <a:p>
            <a:pPr>
              <a:spcBef>
                <a:spcPct val="0"/>
              </a:spcBef>
            </a:pPr>
            <a:endParaRPr lang="en-US" dirty="0" smtClean="0">
              <a:ea typeface="ＭＳ Ｐゴシック" pitchFamily="34" charset="-128"/>
            </a:endParaRPr>
          </a:p>
          <a:p>
            <a:pPr>
              <a:spcBef>
                <a:spcPct val="0"/>
              </a:spcBef>
            </a:pPr>
            <a:r>
              <a:rPr lang="en-US" dirty="0" smtClean="0">
                <a:ea typeface="ＭＳ Ｐゴシック" pitchFamily="34" charset="-128"/>
              </a:rPr>
              <a:t>Strategy 1, </a:t>
            </a:r>
            <a:r>
              <a:rPr lang="en-US" b="1" dirty="0" smtClean="0">
                <a:ea typeface="ＭＳ Ｐゴシック" pitchFamily="34" charset="-128"/>
              </a:rPr>
              <a:t>country and market concentration</a:t>
            </a:r>
            <a:r>
              <a:rPr lang="en-US" dirty="0" smtClean="0">
                <a:ea typeface="ＭＳ Ｐゴシック" pitchFamily="34" charset="-128"/>
              </a:rPr>
              <a:t>, involves targeting a limited number of customer segments in a few countries. This is typically a starting point for most companies. It matches company resources and market investment needs.</a:t>
            </a:r>
          </a:p>
          <a:p>
            <a:pPr>
              <a:spcBef>
                <a:spcPct val="0"/>
              </a:spcBef>
            </a:pPr>
            <a:endParaRPr lang="en-US" dirty="0" smtClean="0">
              <a:ea typeface="ＭＳ Ｐゴシック" pitchFamily="34" charset="-128"/>
            </a:endParaRPr>
          </a:p>
          <a:p>
            <a:pPr>
              <a:spcBef>
                <a:spcPct val="0"/>
              </a:spcBef>
            </a:pPr>
            <a:r>
              <a:rPr lang="en-US" dirty="0" smtClean="0">
                <a:ea typeface="ＭＳ Ｐゴシック" pitchFamily="34" charset="-128"/>
              </a:rPr>
              <a:t>Strategy 2, </a:t>
            </a:r>
            <a:r>
              <a:rPr lang="en-US" b="1" dirty="0" smtClean="0">
                <a:ea typeface="ＭＳ Ｐゴシック" pitchFamily="34" charset="-128"/>
              </a:rPr>
              <a:t>country concentration and segment diversification</a:t>
            </a:r>
            <a:r>
              <a:rPr lang="en-US" b="0" dirty="0" smtClean="0">
                <a:ea typeface="ＭＳ Ｐゴシック" pitchFamily="34" charset="-128"/>
              </a:rPr>
              <a:t>, </a:t>
            </a:r>
            <a:r>
              <a:rPr lang="en-US" dirty="0" smtClean="0">
                <a:ea typeface="ＭＳ Ｐゴシック" pitchFamily="34" charset="-128"/>
              </a:rPr>
              <a:t>a company serves many markets in a few countries. This strategy was implemented by many European companies that remained in Europe and sought growth by expanding into new markets.</a:t>
            </a:r>
          </a:p>
          <a:p>
            <a:pPr>
              <a:spcBef>
                <a:spcPct val="0"/>
              </a:spcBef>
            </a:pPr>
            <a:endParaRPr lang="en-US" dirty="0" smtClean="0">
              <a:ea typeface="ＭＳ Ｐゴシック" pitchFamily="34" charset="-128"/>
            </a:endParaRPr>
          </a:p>
          <a:p>
            <a:pPr>
              <a:spcBef>
                <a:spcPct val="0"/>
              </a:spcBef>
            </a:pPr>
            <a:r>
              <a:rPr lang="en-US" dirty="0" smtClean="0">
                <a:ea typeface="ＭＳ Ｐゴシック" pitchFamily="34" charset="-128"/>
              </a:rPr>
              <a:t>Strategy 3, </a:t>
            </a:r>
            <a:r>
              <a:rPr lang="en-US" b="1" dirty="0" smtClean="0">
                <a:ea typeface="ＭＳ Ｐゴシック" pitchFamily="34" charset="-128"/>
              </a:rPr>
              <a:t>country diversification and market concentration</a:t>
            </a:r>
            <a:r>
              <a:rPr lang="en-US" b="0" dirty="0" smtClean="0">
                <a:ea typeface="ＭＳ Ｐゴシック" pitchFamily="34" charset="-128"/>
              </a:rPr>
              <a:t>,</a:t>
            </a:r>
            <a:r>
              <a:rPr lang="en-US" b="1" dirty="0" smtClean="0">
                <a:ea typeface="ＭＳ Ｐゴシック" pitchFamily="34" charset="-128"/>
              </a:rPr>
              <a:t> </a:t>
            </a:r>
            <a:r>
              <a:rPr lang="en-US" dirty="0" smtClean="0">
                <a:ea typeface="ＭＳ Ｐゴシック" pitchFamily="34" charset="-128"/>
              </a:rPr>
              <a:t>is the classic global strategy whereby a company seeks out the world market for a product.</a:t>
            </a:r>
          </a:p>
          <a:p>
            <a:pPr>
              <a:spcBef>
                <a:spcPct val="0"/>
              </a:spcBef>
            </a:pPr>
            <a:endParaRPr lang="en-US" dirty="0" smtClean="0">
              <a:ea typeface="ＭＳ Ｐゴシック" pitchFamily="34" charset="-128"/>
            </a:endParaRPr>
          </a:p>
          <a:p>
            <a:pPr>
              <a:spcBef>
                <a:spcPct val="0"/>
              </a:spcBef>
            </a:pPr>
            <a:r>
              <a:rPr lang="en-US" dirty="0" smtClean="0">
                <a:ea typeface="ＭＳ Ｐゴシック" pitchFamily="34" charset="-128"/>
              </a:rPr>
              <a:t>Strategy 4, </a:t>
            </a:r>
            <a:r>
              <a:rPr lang="en-US" b="1" dirty="0" smtClean="0">
                <a:ea typeface="ＭＳ Ｐゴシック" pitchFamily="34" charset="-128"/>
              </a:rPr>
              <a:t>country and segment diversification</a:t>
            </a:r>
            <a:r>
              <a:rPr lang="en-US" b="0" dirty="0" smtClean="0">
                <a:ea typeface="ＭＳ Ｐゴシック" pitchFamily="34" charset="-128"/>
              </a:rPr>
              <a:t>,</a:t>
            </a:r>
            <a:r>
              <a:rPr lang="en-US" b="1" dirty="0" smtClean="0">
                <a:ea typeface="ＭＳ Ｐゴシック" pitchFamily="34" charset="-128"/>
              </a:rPr>
              <a:t> </a:t>
            </a:r>
            <a:r>
              <a:rPr lang="en-US" dirty="0" smtClean="0">
                <a:ea typeface="ＭＳ Ｐゴシック" pitchFamily="34" charset="-128"/>
              </a:rPr>
              <a:t>is the corporate strategy of a global, multi-business company such as Matsushita. </a:t>
            </a:r>
            <a:r>
              <a:rPr lang="en-US" i="1" dirty="0" smtClean="0">
                <a:ea typeface="ＭＳ Ｐゴシック" pitchFamily="34" charset="-128"/>
              </a:rPr>
              <a:t>Overall</a:t>
            </a:r>
            <a:r>
              <a:rPr lang="en-US" dirty="0" smtClean="0">
                <a:ea typeface="ＭＳ Ｐゴシック" pitchFamily="34" charset="-128"/>
              </a:rPr>
              <a:t>, Matsushita is multi-country in scope and its various business units and groups serve multiple segments.</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990634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34</a:t>
            </a:fld>
            <a:endParaRPr lang="en-US" dirty="0"/>
          </a:p>
        </p:txBody>
      </p:sp>
    </p:spTree>
    <p:extLst>
      <p:ext uri="{BB962C8B-B14F-4D97-AF65-F5344CB8AC3E}">
        <p14:creationId xmlns:p14="http://schemas.microsoft.com/office/powerpoint/2010/main" val="13729810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ea typeface="ＭＳ Ｐゴシック" pitchFamily="34" charset="-128"/>
              </a:rPr>
              <a:t>The various entry mode options form a continuum. As shown on this slide, the level of involvement, risk, and financial reward increases as a company moves from market entry strategies such as licensing to joint ventures and ultimately, various forms of investment. When a global company seeks to enter a developing country market, there is an additional strategy issue to address: Whether to replicate the strategy that served the company well in developed markets without significant adaptation. To the extent that the objective of entering the market is to achieve penetration, executives at global companies are well advised to consider embracing a mass-market mind-set. This may well mandate an adaptation strategy.</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77110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b="1" dirty="0" smtClean="0">
                <a:ea typeface="ＭＳ Ｐゴシック" pitchFamily="34" charset="-128"/>
                <a:cs typeface="Times New Roman" pitchFamily="18" charset="0"/>
              </a:rPr>
              <a:t>Licensing</a:t>
            </a:r>
            <a:r>
              <a:rPr lang="en-US" dirty="0" smtClean="0">
                <a:ea typeface="ＭＳ Ｐゴシック" pitchFamily="34" charset="-128"/>
                <a:cs typeface="Times New Roman" pitchFamily="18" charset="0"/>
              </a:rPr>
              <a:t> is a contractual arrangement whereby one company (the licensor) makes a legally protected asset available to another company (the licensee) in exchange for royalties, license fees, or some other form of compensation. The licensed asset may be a brand name, company name, patent, trade secret, or product formulation.</a:t>
            </a:r>
            <a:br>
              <a:rPr lang="en-US" dirty="0" smtClean="0">
                <a:ea typeface="ＭＳ Ｐゴシック" pitchFamily="34" charset="-128"/>
                <a:cs typeface="Times New Roman" pitchFamily="18" charset="0"/>
              </a:rPr>
            </a:br>
            <a:endParaRPr lang="en-US" dirty="0" smtClean="0">
              <a:ea typeface="ＭＳ Ｐゴシック" pitchFamily="34" charset="-128"/>
              <a:cs typeface="Times New Roman" pitchFamily="18" charset="0"/>
            </a:endParaRPr>
          </a:p>
          <a:p>
            <a:pPr>
              <a:spcBef>
                <a:spcPct val="0"/>
              </a:spcBef>
            </a:pPr>
            <a:r>
              <a:rPr lang="en-US" dirty="0" smtClean="0">
                <a:ea typeface="ＭＳ Ｐゴシック" pitchFamily="34" charset="-128"/>
              </a:rPr>
              <a:t>Some companies use licensing extensively: Apparel designers (Giorgio Armani, Hugo Boss), Coca-Cola, Disney, Caterpillar, and the National Basketball Association. Licensing agreements allow companies to extend their brands and generate substantial revenue. It can contribute ROI if performance levels are stated in contracts.</a:t>
            </a:r>
          </a:p>
          <a:p>
            <a:pPr>
              <a:spcBef>
                <a:spcPct val="0"/>
              </a:spcBef>
            </a:pPr>
            <a:r>
              <a:rPr lang="en-US" dirty="0" smtClean="0">
                <a:ea typeface="ＭＳ Ｐゴシック" pitchFamily="34" charset="-128"/>
              </a:rPr>
              <a:t>There are two key advantages associated with licensing as a market entry mode. First, because the licensee is typically a local business that will produce and market the goods on a local or regional basis, licensing enables companies to circumvent tariffs, quotas, or similar export barriers discussed in Chapter 8. Second, when appropriate, licensees are granted considerable autonomy and are free to adapt the licensed goods to local tastes. </a:t>
            </a:r>
          </a:p>
          <a:p>
            <a:pPr>
              <a:spcBef>
                <a:spcPct val="0"/>
              </a:spcBef>
            </a:pPr>
            <a:endParaRPr lang="en-US" dirty="0" smtClean="0">
              <a:ea typeface="ＭＳ Ｐゴシック" pitchFamily="34" charset="-128"/>
            </a:endParaRPr>
          </a:p>
          <a:p>
            <a:pPr>
              <a:spcBef>
                <a:spcPct val="0"/>
              </a:spcBef>
            </a:pPr>
            <a:r>
              <a:rPr lang="en-IN" sz="1200" b="0" i="0" u="none" strike="noStrike" kern="1200" cap="none" dirty="0" smtClean="0">
                <a:solidFill>
                  <a:schemeClr val="tx1"/>
                </a:solidFill>
                <a:latin typeface="Arial"/>
                <a:ea typeface="Arial"/>
                <a:cs typeface="Arial"/>
                <a:sym typeface="Arial"/>
              </a:rPr>
              <a:t>According to the international Licensing Industry Merchandisers Association (LIMA), worldwide sales of licensed goods totaled $263 billion in 2014. LIMA also has reported that the United States and Canada account for about 60 percent of licensed goods sales.</a:t>
            </a:r>
            <a:endParaRPr lang="en-US" dirty="0" smtClean="0">
              <a:ea typeface="ＭＳ Ｐゴシック" pitchFamily="34" charset="-128"/>
            </a:endParaRPr>
          </a:p>
          <a:p>
            <a:pPr>
              <a:spcBef>
                <a:spcPct val="0"/>
              </a:spcBef>
            </a:pPr>
            <a:r>
              <a:rPr lang="en-US" dirty="0" smtClean="0">
                <a:ea typeface="ＭＳ Ｐゴシック" pitchFamily="34" charset="-128"/>
              </a:rPr>
              <a:t>Licensing allows Disney to create synergies based on its core theme park, motion picture, and television businesses. Its licensees are allowed considerable leeway to adapt colors, materials, or other design elements to local tastes.</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616744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sz="1200" b="0" i="0" u="none" strike="noStrike" kern="1200" cap="none" dirty="0" smtClean="0">
                <a:solidFill>
                  <a:schemeClr val="tx1"/>
                </a:solidFill>
                <a:latin typeface="Arial"/>
                <a:ea typeface="Arial"/>
                <a:cs typeface="Arial"/>
                <a:sym typeface="Arial"/>
              </a:rPr>
              <a:t>First, licensing agreements offer limited market control. Because the licensor typically does not become involved in the licensee’s marketing program, potential returns from marketing may be lost. The second disadvantage is that the agreement may have a short life if the licensee develops its own know-how and begins to innovate in the licensed product or technology area. In a worst-case scenario (from the licensor’s point of view), licensees—especially those working with process technologies—can develop into strong competitors in the local market and, eventually, into industry leaders.</a:t>
            </a:r>
          </a:p>
          <a:p>
            <a:pPr>
              <a:spcBef>
                <a:spcPct val="0"/>
              </a:spcBef>
            </a:pPr>
            <a:endParaRPr lang="en-US" sz="1200" b="0" i="0" u="none" strike="noStrike" kern="1200" cap="none" dirty="0" smtClean="0">
              <a:solidFill>
                <a:schemeClr val="tx1"/>
              </a:solidFill>
              <a:latin typeface="Arial"/>
              <a:ea typeface="Arial"/>
              <a:cs typeface="Arial"/>
              <a:sym typeface="Arial"/>
            </a:endParaRPr>
          </a:p>
          <a:p>
            <a:pPr>
              <a:spcBef>
                <a:spcPct val="0"/>
              </a:spcBef>
            </a:pPr>
            <a:r>
              <a:rPr lang="en-US" sz="1200" b="0" i="0" u="none" strike="noStrike" kern="1200" cap="none" dirty="0" smtClean="0">
                <a:solidFill>
                  <a:schemeClr val="tx1"/>
                </a:solidFill>
                <a:latin typeface="Arial"/>
                <a:ea typeface="Arial"/>
                <a:cs typeface="Arial"/>
                <a:sym typeface="Arial"/>
              </a:rPr>
              <a:t>Companies may find that the upfront easy money obtained from licensing turns out to be a very expensive source of revenue. To prevent a licensor-competitor from gaining unilateral benefit, licensing agreements should provide for a cross-technology exchange among all parties. At the absolute minimum, any company that plans to remain in business must ensure that its license agreements include a provision for full cross-licensing (i.e., that the licensee shares its developments with the licensor). Overall, the licensing strategy must ensure ongoing competitive advantage. For example, license arrangements can create export market opportunities and open the door to low-risk manufacturing relationships. They can also speed diffusion of new products.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079756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dirty="0" smtClean="0"/>
              <a:t>Another advantage of </a:t>
            </a:r>
            <a:r>
              <a:rPr lang="en-US" b="1" dirty="0" smtClean="0"/>
              <a:t>contract manufacturing </a:t>
            </a:r>
            <a:r>
              <a:rPr lang="en-US" dirty="0" smtClean="0"/>
              <a:t>includes limited commitment of financial and managerial resources and quick entry into target countries, especially when the target market is too small to justify significant investment. One disadvantage, as already noted, is that companies may open themselves to public scrutiny and criticism if workers in contract factories are poorly paid or labor in inhumane circumstances. Timberland and other companies that source in low-wage countries are using image advertising to communicate their corporate policies on sustainable business practices. </a:t>
            </a:r>
          </a:p>
          <a:p>
            <a:pPr>
              <a:spcBef>
                <a:spcPct val="0"/>
              </a:spcBef>
            </a:pPr>
            <a:r>
              <a:rPr lang="en-US" dirty="0" smtClean="0"/>
              <a:t> </a:t>
            </a:r>
          </a:p>
          <a:p>
            <a:pPr>
              <a:spcBef>
                <a:spcPct val="0"/>
              </a:spcBef>
            </a:pPr>
            <a:r>
              <a:rPr lang="en-US" b="1" dirty="0" smtClean="0"/>
              <a:t>Franchising</a:t>
            </a:r>
            <a:r>
              <a:rPr lang="en-US" dirty="0" smtClean="0"/>
              <a:t> has great appeal to local entrepreneurs anxious to learn and apply Western-style marketing techniques. </a:t>
            </a:r>
          </a:p>
          <a:p>
            <a:pPr>
              <a:spcBef>
                <a:spcPct val="0"/>
              </a:spcBef>
            </a:pPr>
            <a:endParaRPr lang="en-US" dirty="0" smtClean="0"/>
          </a:p>
          <a:p>
            <a:pPr>
              <a:spcBef>
                <a:spcPct val="0"/>
              </a:spcBef>
            </a:pPr>
            <a:r>
              <a:rPr lang="en-IN" sz="1200" b="0" i="0" u="none" strike="noStrike" kern="1200" cap="none" dirty="0" smtClean="0">
                <a:solidFill>
                  <a:schemeClr val="tx1"/>
                </a:solidFill>
                <a:latin typeface="Arial"/>
                <a:ea typeface="Arial"/>
                <a:cs typeface="Arial"/>
                <a:sym typeface="Arial"/>
              </a:rPr>
              <a:t>The specialty retailing industry favors franchising as a market-entry mode. For example, The Body Shop has more than 3,200 stores in 66 countries; franchisees operate the majority of them. </a:t>
            </a:r>
            <a:r>
              <a:rPr lang="en-US" sz="1200" b="0" i="0" u="none" strike="noStrike" kern="1200" cap="none" baseline="0" dirty="0" smtClean="0">
                <a:solidFill>
                  <a:schemeClr val="tx1"/>
                </a:solidFill>
                <a:latin typeface="Arial"/>
                <a:ea typeface="Arial"/>
                <a:cs typeface="Arial"/>
                <a:sym typeface="Arial"/>
              </a:rPr>
              <a:t>(In 2017, the Brazil’s Natura Cosméticos acquired The Body Shop from L’Oréal.)</a:t>
            </a:r>
            <a:r>
              <a:rPr lang="en-IN" sz="1200" b="0" i="0" u="none" strike="noStrike" kern="1200" cap="none" dirty="0" smtClean="0">
                <a:solidFill>
                  <a:schemeClr val="tx1"/>
                </a:solidFill>
                <a:latin typeface="Arial"/>
                <a:ea typeface="Arial"/>
                <a:cs typeface="Arial"/>
                <a:sym typeface="Arial"/>
              </a:rPr>
              <a:t> Franchising is also a cornerstone of global growth in the fast-food industry; McDonald’s reliance on franchising to expand globally is a case in point. The fast-food giant has a well-known global brand name and a business system that can be easily replicated in multiple country markets. Crucially, McDonald’s headquarters has learned the wisdom of leveraging local market knowledge by granting franchisees considerable leeway to tailor restaurant interior designs and menu offerings to suit country-specific preferences and tastes.</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53959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tx1"/>
                </a:solidFill>
                <a:latin typeface="Arial"/>
                <a:ea typeface="Arial"/>
                <a:cs typeface="Arial"/>
                <a:sym typeface="Arial"/>
              </a:rPr>
              <a:t>By addressing these issues, franchisers can gain a more realistic understanding of global opportunities. In China, for example, regulations require foreign franchisers to directly own two or more stores for a minimum of 1 year before franchisees can take over the business. Intellectual property protection is also a concern in China.</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799596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b="1" dirty="0" smtClean="0"/>
              <a:t>Foreign direct investment (FDI) </a:t>
            </a:r>
            <a:r>
              <a:rPr lang="en-US" dirty="0" smtClean="0"/>
              <a:t>figures reflect investment flows out of the home country as companies invest in or acquire plants, equipment, or other assets. Foreign direct investment allows companies to produce, sell, and compete locally in key markets. Examples of FDI abound: Honda built a $550 million assembly plant in Greensburg, Indiana; Hyundai invested $1 billion in a plant in Montgomery, Alabama. </a:t>
            </a:r>
          </a:p>
          <a:p>
            <a:pPr>
              <a:spcBef>
                <a:spcPct val="0"/>
              </a:spcBef>
            </a:pPr>
            <a:r>
              <a:rPr lang="en-US" dirty="0" smtClean="0"/>
              <a:t> </a:t>
            </a:r>
          </a:p>
          <a:p>
            <a:r>
              <a:rPr lang="en-US" sz="1200" b="0" i="0" u="none" strike="noStrike" kern="1200" cap="none" baseline="0" dirty="0" smtClean="0">
                <a:solidFill>
                  <a:schemeClr val="tx1"/>
                </a:solidFill>
                <a:latin typeface="Arial"/>
                <a:ea typeface="Arial"/>
                <a:cs typeface="Arial"/>
                <a:sym typeface="Arial"/>
              </a:rPr>
              <a:t>The final years of the twentieth century were a boom time for cross-border mergers and acquisitions. The trend continues today: Worldwide FDI totaled $1.9 trillion in 2016. The United States is the number 1 destination for direct investment; acquisitions alone accounted for $366 billion of FDI in 2016. Canada is the source of the largest share of U.S.-bound FDI, followed by the United Kingdom, Ireland, and Switzerland. Investment in emerging and fast-growing regions has</a:t>
            </a:r>
          </a:p>
          <a:p>
            <a:r>
              <a:rPr lang="en-US" sz="1200" b="0" i="0" u="none" strike="noStrike" kern="1200" cap="none" baseline="0" dirty="0" smtClean="0">
                <a:solidFill>
                  <a:schemeClr val="tx1"/>
                </a:solidFill>
                <a:latin typeface="Arial"/>
                <a:ea typeface="Arial"/>
                <a:cs typeface="Arial"/>
                <a:sym typeface="Arial"/>
              </a:rPr>
              <a:t>also expanded rapidly in the past few decades. For example, as noted in earlier chapters, investment interest in the BRICS (Brazil, Russia, India, China, and South Africa) nations is increasing, especially in the automobile industry and other sectors critical to the countries’ economic development.</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14396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200" b="0" i="0" u="none" strike="noStrike" kern="1200" cap="none" dirty="0" smtClean="0">
                <a:solidFill>
                  <a:schemeClr val="tx1"/>
                </a:solidFill>
                <a:latin typeface="Arial"/>
                <a:ea typeface="Arial"/>
                <a:cs typeface="Arial"/>
                <a:sym typeface="Arial"/>
              </a:rPr>
              <a:t>A joint venture with a local partner represents a more extensive form of participation in foreign markets than either exporting or licensing. Strictly speaking, a </a:t>
            </a:r>
            <a:r>
              <a:rPr lang="en-IN" sz="1200" b="1" i="0" u="none" strike="noStrike" kern="1200" cap="none" dirty="0" smtClean="0">
                <a:solidFill>
                  <a:schemeClr val="tx1"/>
                </a:solidFill>
                <a:latin typeface="Arial"/>
                <a:ea typeface="Arial"/>
                <a:cs typeface="Arial"/>
                <a:sym typeface="Arial"/>
              </a:rPr>
              <a:t>joint venture</a:t>
            </a:r>
            <a:r>
              <a:rPr lang="en-IN" sz="1200" b="0" i="0" u="none" strike="noStrike" kern="1200" cap="none" dirty="0" smtClean="0">
                <a:solidFill>
                  <a:schemeClr val="tx1"/>
                </a:solidFill>
                <a:latin typeface="Arial"/>
                <a:ea typeface="Arial"/>
                <a:cs typeface="Arial"/>
                <a:sym typeface="Arial"/>
              </a:rPr>
              <a:t> is an entry strategy for a single target country in which the partners share ownership of a newly created business entity.</a:t>
            </a:r>
            <a:endParaRPr lang="en-US" dirty="0" smtClean="0"/>
          </a:p>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03178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lIns="0" tIns="0" rIns="0" bIns="0"/>
          <a:lstStyle>
            <a:lvl1pPr>
              <a:defRPr sz="3600">
                <a:solidFill>
                  <a:schemeClr val="tx2"/>
                </a:solidFill>
                <a:latin typeface="+mj-lt"/>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1557470"/>
            <a:ext cx="8229600" cy="4525963"/>
          </a:xfrm>
        </p:spPr>
        <p:txBody>
          <a:bodyPr lIns="0" tIns="0" rIns="0"/>
          <a:lstStyle>
            <a:lvl1pPr marL="255600" indent="-255600">
              <a:buClr>
                <a:srgbClr val="007FA3"/>
              </a:buClr>
              <a:buSzPct val="100000"/>
              <a:buFont typeface="Arial" panose="020B0604020202020204" pitchFamily="34" charset="0"/>
              <a:buChar char="•"/>
              <a:defRPr sz="2400">
                <a:latin typeface="+mn-lt"/>
              </a:defRPr>
            </a:lvl1pPr>
            <a:lvl2pPr marL="741600" indent="-284400">
              <a:buClr>
                <a:srgbClr val="007FA3"/>
              </a:buClr>
              <a:defRPr sz="2400">
                <a:latin typeface="+mn-lt"/>
              </a:defRPr>
            </a:lvl2pPr>
            <a:lvl3pPr indent="-230400">
              <a:buClr>
                <a:srgbClr val="007FA3"/>
              </a:buClr>
              <a:defRPr sz="2400">
                <a:latin typeface="+mn-lt"/>
              </a:defRPr>
            </a:lvl3pPr>
            <a:lvl4pPr indent="-230400">
              <a:buClr>
                <a:srgbClr val="007FA3"/>
              </a:buClr>
              <a:defRPr sz="2400">
                <a:latin typeface="+mn-lt"/>
              </a:defRPr>
            </a:lvl4pPr>
            <a:lvl5pPr indent="-230400">
              <a:buClr>
                <a:srgbClr val="007FA3"/>
              </a:buClr>
              <a:defRPr sz="2400">
                <a:latin typeface="+mn-lt"/>
              </a:defRPr>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2/9/2019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5672893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dirty="0">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1" i="0" u="none" strike="noStrike" cap="none">
                <a:solidFill>
                  <a:schemeClr val="dk1"/>
                </a:solidFill>
                <a:latin typeface="+mn-lt"/>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mn-lt"/>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1"/>
            <a:ext cx="3657600" cy="602738"/>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3" name="Content Placeholder 2"/>
          <p:cNvSpPr>
            <a:spLocks noGrp="1"/>
          </p:cNvSpPr>
          <p:nvPr>
            <p:ph sz="quarter" idx="14"/>
          </p:nvPr>
        </p:nvSpPr>
        <p:spPr>
          <a:xfrm>
            <a:off x="5029200" y="4640263"/>
            <a:ext cx="3675063" cy="1050925"/>
          </a:xfrm>
        </p:spPr>
        <p:txBody>
          <a:bodyPr/>
          <a:lstStyle>
            <a:lvl1pPr marL="101600" indent="0">
              <a:buNone/>
              <a:defRPr/>
            </a:lvl1pPr>
          </a:lstStyle>
          <a:p>
            <a:pPr lvl="0"/>
            <a:endParaRPr lang="en-US" dirty="0"/>
          </a:p>
        </p:txBody>
      </p:sp>
    </p:spTree>
    <p:extLst>
      <p:ext uri="{BB962C8B-B14F-4D97-AF65-F5344CB8AC3E}">
        <p14:creationId xmlns:p14="http://schemas.microsoft.com/office/powerpoint/2010/main" val="30688579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dirty="0"/>
          </a:p>
        </p:txBody>
      </p:sp>
      <p:sp>
        <p:nvSpPr>
          <p:cNvPr id="3" name="Date Placeholder 2"/>
          <p:cNvSpPr>
            <a:spLocks noGrp="1"/>
          </p:cNvSpPr>
          <p:nvPr>
            <p:ph type="dt" idx="1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4117686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dirty="0"/>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2121271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On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6"/>
            <a:ext cx="8229600" cy="44342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Tree>
    <p:extLst>
      <p:ext uri="{BB962C8B-B14F-4D97-AF65-F5344CB8AC3E}">
        <p14:creationId xmlns:p14="http://schemas.microsoft.com/office/powerpoint/2010/main" val="3678147491"/>
      </p:ext>
    </p:extLst>
  </p:cSld>
  <p:clrMapOvr>
    <a:masterClrMapping/>
  </p:clrMapOvr>
  <p:extLst mod="1">
    <p:ext uri="{DCECCB84-F9BA-43D5-87BE-67443E8EF086}">
      <p15:sldGuideLst xmlns:p15="http://schemas.microsoft.com/office/powerpoint/2012/main">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1836354"/>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3632200"/>
            <a:ext cx="8229600" cy="17938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74865666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126378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3063790"/>
            <a:ext cx="8229600" cy="11834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4490938"/>
            <a:ext cx="8229600" cy="12605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26614373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89505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760292"/>
            <a:ext cx="8229600" cy="10767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4016772"/>
            <a:ext cx="8229600" cy="1016701"/>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5155500"/>
            <a:ext cx="8232775" cy="9119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1762941656"/>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Fiv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70830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451377"/>
            <a:ext cx="8229600" cy="735437"/>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3486685"/>
            <a:ext cx="8229600" cy="716830"/>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4503386"/>
            <a:ext cx="8232775" cy="716828"/>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5494338"/>
            <a:ext cx="8229600" cy="5556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15060848"/>
      </p:ext>
    </p:extLst>
  </p:cSld>
  <p:clrMapOvr>
    <a:masterClrMapping/>
  </p:clrMapOvr>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ix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59517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273743"/>
            <a:ext cx="8229600" cy="554915"/>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2950895"/>
            <a:ext cx="8229600" cy="535791"/>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3639492"/>
            <a:ext cx="8232775" cy="677152"/>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4469451"/>
            <a:ext cx="8229600" cy="598206"/>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8" name="Content Placeholder 7"/>
          <p:cNvSpPr>
            <a:spLocks noGrp="1"/>
          </p:cNvSpPr>
          <p:nvPr>
            <p:ph sz="quarter" idx="18"/>
          </p:nvPr>
        </p:nvSpPr>
        <p:spPr>
          <a:xfrm>
            <a:off x="457200" y="5221288"/>
            <a:ext cx="8232775" cy="64135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744271391"/>
      </p:ext>
    </p:extLst>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even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407853"/>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116988"/>
            <a:ext cx="8229600" cy="41256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2734849"/>
            <a:ext cx="8229600" cy="433357"/>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3365732"/>
            <a:ext cx="8232775" cy="465069"/>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3938594"/>
            <a:ext cx="8229600" cy="443837"/>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8" name="Content Placeholder 7"/>
          <p:cNvSpPr>
            <a:spLocks noGrp="1"/>
          </p:cNvSpPr>
          <p:nvPr>
            <p:ph sz="quarter" idx="18"/>
          </p:nvPr>
        </p:nvSpPr>
        <p:spPr>
          <a:xfrm>
            <a:off x="457200" y="4569758"/>
            <a:ext cx="8232775" cy="464206"/>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9"/>
          </p:nvPr>
        </p:nvSpPr>
        <p:spPr>
          <a:xfrm>
            <a:off x="457200" y="5221288"/>
            <a:ext cx="8229600" cy="551633"/>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2377977732"/>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Eight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407853"/>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a:t>
            </a:r>
            <a:r>
              <a:rPr lang="en-US" dirty="0" smtClean="0"/>
              <a:t>styles</a:t>
            </a:r>
          </a:p>
          <a:p>
            <a:pPr lvl="1"/>
            <a:r>
              <a:rPr lang="en-US" dirty="0" smtClean="0"/>
              <a:t> </a:t>
            </a:r>
          </a:p>
          <a:p>
            <a:pPr lvl="2"/>
            <a:r>
              <a:rPr lang="en-US" dirty="0" smtClean="0"/>
              <a:t> </a:t>
            </a:r>
          </a:p>
          <a:p>
            <a:pPr lvl="3"/>
            <a:r>
              <a:rPr lang="en-US" dirty="0" smtClean="0"/>
              <a:t> </a:t>
            </a:r>
          </a:p>
          <a:p>
            <a:pPr lvl="3"/>
            <a:endParaRPr lang="en-US" dirty="0" smtClean="0"/>
          </a:p>
          <a:p>
            <a:pPr lvl="4"/>
            <a:endParaRPr lang="en-US" dirty="0"/>
          </a:p>
        </p:txBody>
      </p:sp>
      <p:sp>
        <p:nvSpPr>
          <p:cNvPr id="3" name="Content Placeholder 2"/>
          <p:cNvSpPr>
            <a:spLocks noGrp="1"/>
          </p:cNvSpPr>
          <p:nvPr>
            <p:ph sz="quarter" idx="14"/>
          </p:nvPr>
        </p:nvSpPr>
        <p:spPr>
          <a:xfrm>
            <a:off x="457200" y="2116988"/>
            <a:ext cx="8229600" cy="412568"/>
          </a:xfrm>
        </p:spPr>
        <p:txBody>
          <a:bodyPr lIns="0" tIns="0" rIns="0" bIns="0"/>
          <a:lstStyle>
            <a:lvl1pPr indent="-255600">
              <a:defRPr sz="2400">
                <a:latin typeface="+mn-lt"/>
              </a:defRPr>
            </a:lvl1pPr>
            <a:lvl2pPr indent="-230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5"/>
          </p:nvPr>
        </p:nvSpPr>
        <p:spPr>
          <a:xfrm>
            <a:off x="457200" y="2734849"/>
            <a:ext cx="8229600" cy="433357"/>
          </a:xfrm>
        </p:spPr>
        <p:txBody>
          <a:bodyPr lIns="0" tIns="0" rIns="0" bIns="0"/>
          <a:lstStyle>
            <a:lvl1pPr indent="-255600">
              <a:defRPr sz="2400">
                <a:latin typeface="+mn-lt"/>
              </a:defRPr>
            </a:lvl1pPr>
            <a:lvl2pPr indent="-2556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6" name="Content Placeholder 5"/>
          <p:cNvSpPr>
            <a:spLocks noGrp="1"/>
          </p:cNvSpPr>
          <p:nvPr>
            <p:ph sz="quarter" idx="16"/>
          </p:nvPr>
        </p:nvSpPr>
        <p:spPr>
          <a:xfrm>
            <a:off x="457200" y="3365732"/>
            <a:ext cx="8232775" cy="38553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7"/>
          </p:nvPr>
        </p:nvSpPr>
        <p:spPr>
          <a:xfrm>
            <a:off x="457200" y="3938595"/>
            <a:ext cx="8229600" cy="37805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8" name="Content Placeholder 7"/>
          <p:cNvSpPr>
            <a:spLocks noGrp="1"/>
          </p:cNvSpPr>
          <p:nvPr>
            <p:ph sz="quarter" idx="18"/>
          </p:nvPr>
        </p:nvSpPr>
        <p:spPr>
          <a:xfrm>
            <a:off x="457200" y="4503969"/>
            <a:ext cx="8232775" cy="3842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9"/>
          </p:nvPr>
        </p:nvSpPr>
        <p:spPr>
          <a:xfrm>
            <a:off x="457200" y="5069348"/>
            <a:ext cx="8229600" cy="451321"/>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0" name="Content Placeholder 9"/>
          <p:cNvSpPr>
            <a:spLocks noGrp="1"/>
          </p:cNvSpPr>
          <p:nvPr>
            <p:ph sz="quarter" idx="20"/>
          </p:nvPr>
        </p:nvSpPr>
        <p:spPr>
          <a:xfrm>
            <a:off x="457200" y="5614988"/>
            <a:ext cx="8232775" cy="44450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622864151"/>
      </p:ext>
    </p:extLst>
  </p:cSld>
  <p:clrMapOvr>
    <a:masterClrMapping/>
  </p:clrMapOvr>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5" Type="http://schemas.openxmlformats.org/officeDocument/2006/relationships/image" Target="../media/image1.pn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7">
            <a:alphaModFix/>
          </a:blip>
          <a:srcRect/>
          <a:stretch/>
        </p:blipFill>
        <p:spPr>
          <a:xfrm>
            <a:off x="443972" y="6429709"/>
            <a:ext cx="917999" cy="279914"/>
          </a:xfrm>
          <a:prstGeom prst="rect">
            <a:avLst/>
          </a:prstGeom>
          <a:noFill/>
          <a:ln>
            <a:noFill/>
          </a:ln>
        </p:spPr>
      </p:pic>
      <p:sp>
        <p:nvSpPr>
          <p:cNvPr id="9" name="Text Placeholder 5"/>
          <p:cNvSpPr txBox="1">
            <a:spLocks/>
          </p:cNvSpPr>
          <p:nvPr userDrawn="1"/>
        </p:nvSpPr>
        <p:spPr>
          <a:xfrm>
            <a:off x="2760784" y="6468486"/>
            <a:ext cx="5995349" cy="388650"/>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2020, 2017, 2015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7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666" r:id="rId10"/>
    <p:sldLayoutId id="2147483665" r:id="rId11"/>
    <p:sldLayoutId id="2147483651" r:id="rId12"/>
    <p:sldLayoutId id="2147483654" r:id="rId13"/>
    <p:sldLayoutId id="2147483655" r:id="rId14"/>
    <p:sldLayoutId id="2147483656"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5">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 id="2147483693" r:id="rId2"/>
    <p:sldLayoutId id="2147483702"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2.sv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0"/>
            <a:ext cx="8229600" cy="658311"/>
          </a:xfrm>
        </p:spPr>
        <p:txBody>
          <a:bodyPr anchor="ctr"/>
          <a:lstStyle/>
          <a:p>
            <a:r>
              <a:rPr lang="en-US" sz="3600" dirty="0" smtClean="0">
                <a:latin typeface="+mj-lt"/>
              </a:rPr>
              <a:t>Global Marketing</a:t>
            </a:r>
            <a:endParaRPr lang="en-US" altLang="en-US" sz="3600" dirty="0">
              <a:solidFill>
                <a:schemeClr val="tx2"/>
              </a:solidFill>
              <a:latin typeface="+mj-lt"/>
              <a:cs typeface="Times New Roman" panose="02020603050405020304" pitchFamily="18" charset="0"/>
            </a:endParaRPr>
          </a:p>
        </p:txBody>
      </p:sp>
      <p:sp>
        <p:nvSpPr>
          <p:cNvPr id="3" name="Text Placeholder 2"/>
          <p:cNvSpPr>
            <a:spLocks noGrp="1"/>
          </p:cNvSpPr>
          <p:nvPr>
            <p:ph type="body" idx="1"/>
          </p:nvPr>
        </p:nvSpPr>
        <p:spPr>
          <a:xfrm>
            <a:off x="457200" y="1016111"/>
            <a:ext cx="8229600" cy="331043"/>
          </a:xfrm>
        </p:spPr>
        <p:txBody>
          <a:bodyPr anchor="ctr"/>
          <a:lstStyle/>
          <a:p>
            <a:r>
              <a:rPr lang="en-US" dirty="0">
                <a:latin typeface="+mn-lt"/>
              </a:rPr>
              <a:t>Tenth Edition</a:t>
            </a:r>
          </a:p>
        </p:txBody>
      </p:sp>
      <p:sp>
        <p:nvSpPr>
          <p:cNvPr id="4" name="Text Placeholder 3"/>
          <p:cNvSpPr>
            <a:spLocks noGrp="1"/>
          </p:cNvSpPr>
          <p:nvPr>
            <p:ph type="body" idx="2"/>
          </p:nvPr>
        </p:nvSpPr>
        <p:spPr>
          <a:xfrm>
            <a:off x="5029200" y="1600200"/>
            <a:ext cx="3657600" cy="1246517"/>
          </a:xfrm>
        </p:spPr>
        <p:txBody>
          <a:bodyPr/>
          <a:lstStyle/>
          <a:p>
            <a:pPr algn="ctr"/>
            <a:r>
              <a:rPr lang="en-US" altLang="en-US" b="1" dirty="0">
                <a:latin typeface="+mn-lt"/>
                <a:ea typeface="Segoe UI Symbol" panose="020B0502040204020203" pitchFamily="34" charset="0"/>
              </a:rPr>
              <a:t>Chapter </a:t>
            </a:r>
            <a:r>
              <a:rPr lang="en-US" altLang="en-US" b="1" dirty="0" smtClean="0">
                <a:latin typeface="+mn-lt"/>
                <a:ea typeface="Segoe UI Symbol" panose="020B0502040204020203" pitchFamily="34" charset="0"/>
              </a:rPr>
              <a:t>9</a:t>
            </a:r>
            <a:endParaRPr lang="en-US" altLang="en-US" b="1" dirty="0">
              <a:latin typeface="+mn-lt"/>
              <a:ea typeface="Segoe UI Symbol" panose="020B0502040204020203" pitchFamily="34" charset="0"/>
            </a:endParaRPr>
          </a:p>
        </p:txBody>
      </p:sp>
      <p:sp>
        <p:nvSpPr>
          <p:cNvPr id="5" name="Text Placeholder 4"/>
          <p:cNvSpPr>
            <a:spLocks noGrp="1"/>
          </p:cNvSpPr>
          <p:nvPr>
            <p:ph type="body" idx="3"/>
          </p:nvPr>
        </p:nvSpPr>
        <p:spPr>
          <a:xfrm>
            <a:off x="5029200" y="3200401"/>
            <a:ext cx="3657600" cy="1511558"/>
          </a:xfrm>
        </p:spPr>
        <p:txBody>
          <a:bodyPr/>
          <a:lstStyle/>
          <a:p>
            <a:pPr algn="ctr"/>
            <a:r>
              <a:rPr lang="en-US" dirty="0">
                <a:latin typeface="+mn-lt"/>
              </a:rPr>
              <a:t>Global Market-Entry Strategies: Licensing, Investment, and Strategic Alliances</a:t>
            </a:r>
          </a:p>
        </p:txBody>
      </p:sp>
      <p:pic>
        <p:nvPicPr>
          <p:cNvPr id="9" name="Picture 3" descr="Front Cover: Global Marketing Tenth Edition by Green and Keega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04" y="1498334"/>
            <a:ext cx="3773614" cy="4830030"/>
          </a:xfrm>
          <a:prstGeom prst="rect">
            <a:avLst/>
          </a:prstGeom>
          <a:ln w="9525">
            <a:solidFill>
              <a:schemeClr val="tx1"/>
            </a:solidFill>
          </a:ln>
          <a:effectLst/>
        </p:spPr>
      </p:pic>
      <p:sp>
        <p:nvSpPr>
          <p:cNvPr id="6" name="Text Placeholder 5"/>
          <p:cNvSpPr>
            <a:spLocks noGrp="1"/>
          </p:cNvSpPr>
          <p:nvPr>
            <p:ph type="body" idx="13"/>
          </p:nvPr>
        </p:nvSpPr>
        <p:spPr>
          <a:xfrm>
            <a:off x="2710149" y="6480371"/>
            <a:ext cx="6045280" cy="368298"/>
          </a:xfrm>
        </p:spPr>
        <p:txBody>
          <a:bodyPr anchor="ct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2020, 2017, 2015 </a:t>
            </a:r>
            <a:r>
              <a:rPr lang="en-US" altLang="en-US" sz="1200" dirty="0" smtClean="0">
                <a:solidFill>
                  <a:schemeClr val="tx1"/>
                </a:solidFill>
                <a:latin typeface="Verdana"/>
                <a:ea typeface="Verdana" panose="020B0604030504040204" pitchFamily="34" charset="0"/>
                <a:cs typeface="Verdana" panose="020B0604030504040204" pitchFamily="34" charset="0"/>
              </a:rPr>
              <a:t>Pearson </a:t>
            </a:r>
            <a:r>
              <a:rPr lang="en-US" altLang="en-US" sz="1200" dirty="0">
                <a:solidFill>
                  <a:schemeClr val="tx1"/>
                </a:solidFill>
                <a:latin typeface="Verdana"/>
                <a:ea typeface="Verdana" panose="020B0604030504040204" pitchFamily="34" charset="0"/>
                <a:cs typeface="Verdana" panose="020B0604030504040204" pitchFamily="34" charset="0"/>
              </a:rPr>
              <a:t>Education, Inc. All Rights Reserved</a:t>
            </a:r>
          </a:p>
        </p:txBody>
      </p:sp>
    </p:spTree>
    <p:extLst>
      <p:ext uri="{BB962C8B-B14F-4D97-AF65-F5344CB8AC3E}">
        <p14:creationId xmlns:p14="http://schemas.microsoft.com/office/powerpoint/2010/main" val="12128194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Franchising Questions</a:t>
            </a:r>
            <a:endParaRPr lang="en-IN" dirty="0"/>
          </a:p>
        </p:txBody>
      </p:sp>
      <p:sp>
        <p:nvSpPr>
          <p:cNvPr id="3" name="Content Placeholder 2"/>
          <p:cNvSpPr>
            <a:spLocks noGrp="1"/>
          </p:cNvSpPr>
          <p:nvPr>
            <p:ph sz="quarter" idx="13"/>
          </p:nvPr>
        </p:nvSpPr>
        <p:spPr>
          <a:xfrm>
            <a:off x="457200" y="1556326"/>
            <a:ext cx="8229600" cy="4654469"/>
          </a:xfrm>
        </p:spPr>
        <p:txBody>
          <a:bodyPr/>
          <a:lstStyle/>
          <a:p>
            <a:pPr marL="255600"/>
            <a:r>
              <a:rPr lang="en-US" dirty="0"/>
              <a:t>Will local consumers buy your product</a:t>
            </a:r>
            <a:r>
              <a:rPr lang="en-US" dirty="0" smtClean="0"/>
              <a:t>?</a:t>
            </a:r>
            <a:endParaRPr lang="en-US" dirty="0"/>
          </a:p>
          <a:p>
            <a:pPr marL="255600"/>
            <a:r>
              <a:rPr lang="en-US" dirty="0"/>
              <a:t>How tough is the local competition</a:t>
            </a:r>
            <a:r>
              <a:rPr lang="en-US" dirty="0" smtClean="0"/>
              <a:t>?</a:t>
            </a:r>
            <a:endParaRPr lang="en-US" dirty="0"/>
          </a:p>
          <a:p>
            <a:pPr marL="255600"/>
            <a:r>
              <a:rPr lang="en-US" dirty="0"/>
              <a:t>Does the government respect trademark and franchiser rights</a:t>
            </a:r>
            <a:r>
              <a:rPr lang="en-US" dirty="0" smtClean="0"/>
              <a:t>?</a:t>
            </a:r>
            <a:endParaRPr lang="en-US" dirty="0"/>
          </a:p>
          <a:p>
            <a:pPr marL="255600"/>
            <a:r>
              <a:rPr lang="en-US" dirty="0"/>
              <a:t>Can your profits be easily repatriated</a:t>
            </a:r>
            <a:r>
              <a:rPr lang="en-US" dirty="0" smtClean="0"/>
              <a:t>?</a:t>
            </a:r>
            <a:endParaRPr lang="en-US" dirty="0"/>
          </a:p>
          <a:p>
            <a:pPr marL="255600"/>
            <a:r>
              <a:rPr lang="en-US" dirty="0"/>
              <a:t>Can you buy all the supplies you need locally</a:t>
            </a:r>
            <a:r>
              <a:rPr lang="en-US" dirty="0" smtClean="0"/>
              <a:t>?</a:t>
            </a:r>
            <a:endParaRPr lang="en-US" dirty="0"/>
          </a:p>
          <a:p>
            <a:pPr marL="255600"/>
            <a:r>
              <a:rPr lang="en-US" dirty="0"/>
              <a:t>Is commercial space available and are rents affordable</a:t>
            </a:r>
            <a:r>
              <a:rPr lang="en-US" dirty="0" smtClean="0"/>
              <a:t>?</a:t>
            </a:r>
            <a:endParaRPr lang="en-US" dirty="0"/>
          </a:p>
          <a:p>
            <a:pPr marL="255600"/>
            <a:r>
              <a:rPr lang="en-US" dirty="0"/>
              <a:t>Are your local partners financially sound and do they understand the basics of franchising?</a:t>
            </a:r>
            <a:endParaRPr lang="en-IN" dirty="0"/>
          </a:p>
        </p:txBody>
      </p:sp>
    </p:spTree>
    <p:extLst>
      <p:ext uri="{BB962C8B-B14F-4D97-AF65-F5344CB8AC3E}">
        <p14:creationId xmlns:p14="http://schemas.microsoft.com/office/powerpoint/2010/main" val="15449459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Investment</a:t>
            </a:r>
            <a:endParaRPr lang="en-IN" dirty="0"/>
          </a:p>
        </p:txBody>
      </p:sp>
      <p:sp>
        <p:nvSpPr>
          <p:cNvPr id="3" name="Content Placeholder 2"/>
          <p:cNvSpPr>
            <a:spLocks noGrp="1"/>
          </p:cNvSpPr>
          <p:nvPr>
            <p:ph sz="quarter" idx="13"/>
          </p:nvPr>
        </p:nvSpPr>
        <p:spPr>
          <a:xfrm>
            <a:off x="457200" y="1556327"/>
            <a:ext cx="4114800" cy="4251620"/>
          </a:xfrm>
        </p:spPr>
        <p:txBody>
          <a:bodyPr/>
          <a:lstStyle/>
          <a:p>
            <a:pPr marL="255600"/>
            <a:r>
              <a:rPr lang="en-US" dirty="0"/>
              <a:t>Partial or full ownership of operations outside of home </a:t>
            </a:r>
            <a:r>
              <a:rPr lang="en-US" dirty="0" smtClean="0"/>
              <a:t>country</a:t>
            </a:r>
            <a:endParaRPr lang="en-US" dirty="0"/>
          </a:p>
          <a:p>
            <a:pPr marL="741600" lvl="1"/>
            <a:r>
              <a:rPr lang="en-US" b="1" dirty="0"/>
              <a:t>Foreign Direct Investment (</a:t>
            </a:r>
            <a:r>
              <a:rPr lang="en-US" b="1" dirty="0" smtClean="0"/>
              <a:t>F</a:t>
            </a:r>
            <a:r>
              <a:rPr lang="en-US" sz="100" b="1" dirty="0" smtClean="0"/>
              <a:t> </a:t>
            </a:r>
            <a:r>
              <a:rPr lang="en-US" b="1" dirty="0" smtClean="0"/>
              <a:t>D</a:t>
            </a:r>
            <a:r>
              <a:rPr lang="en-US" sz="100" b="1" dirty="0" smtClean="0"/>
              <a:t> </a:t>
            </a:r>
            <a:r>
              <a:rPr lang="en-US" b="1" dirty="0" smtClean="0"/>
              <a:t>I</a:t>
            </a:r>
            <a:r>
              <a:rPr lang="en-US" b="1" dirty="0"/>
              <a:t>)</a:t>
            </a:r>
          </a:p>
          <a:p>
            <a:pPr marL="255600"/>
            <a:r>
              <a:rPr lang="en-US" b="1" dirty="0"/>
              <a:t>Forms</a:t>
            </a:r>
          </a:p>
          <a:p>
            <a:pPr marL="741600" lvl="1"/>
            <a:r>
              <a:rPr lang="en-US" dirty="0"/>
              <a:t>Joint ventures</a:t>
            </a:r>
          </a:p>
          <a:p>
            <a:pPr marL="741600" lvl="1"/>
            <a:r>
              <a:rPr lang="en-US" dirty="0"/>
              <a:t>Minority or majority equity stakes</a:t>
            </a:r>
          </a:p>
          <a:p>
            <a:pPr marL="741600" lvl="1"/>
            <a:r>
              <a:rPr lang="en-US" dirty="0"/>
              <a:t>Outright acquisition</a:t>
            </a:r>
            <a:endParaRPr lang="en-IN" dirty="0"/>
          </a:p>
        </p:txBody>
      </p:sp>
      <p:pic>
        <p:nvPicPr>
          <p:cNvPr id="5" name="Picture 3" descr="An advertisement for Fiskars shows a variety of scissor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7388" y="1631869"/>
            <a:ext cx="2616439" cy="3714944"/>
          </a:xfrm>
          <a:prstGeom prst="rect">
            <a:avLst/>
          </a:prstGeom>
        </p:spPr>
      </p:pic>
      <p:sp>
        <p:nvSpPr>
          <p:cNvPr id="4" name="Content Placeholder 3"/>
          <p:cNvSpPr>
            <a:spLocks noGrp="1"/>
          </p:cNvSpPr>
          <p:nvPr>
            <p:ph sz="quarter" idx="14"/>
          </p:nvPr>
        </p:nvSpPr>
        <p:spPr>
          <a:xfrm>
            <a:off x="4722725" y="5521284"/>
            <a:ext cx="4219394" cy="497673"/>
          </a:xfrm>
        </p:spPr>
        <p:txBody>
          <a:bodyPr/>
          <a:lstStyle/>
          <a:p>
            <a:pPr marL="432" indent="0">
              <a:buNone/>
            </a:pPr>
            <a:r>
              <a:rPr lang="en-US" sz="1600" dirty="0"/>
              <a:t>Fiskars acquired </a:t>
            </a:r>
            <a:r>
              <a:rPr lang="en-US" sz="1600" dirty="0" smtClean="0"/>
              <a:t>W</a:t>
            </a:r>
            <a:r>
              <a:rPr lang="en-US" sz="100" dirty="0" smtClean="0"/>
              <a:t> </a:t>
            </a:r>
            <a:r>
              <a:rPr lang="en-US" sz="1600" dirty="0" smtClean="0"/>
              <a:t>W</a:t>
            </a:r>
            <a:r>
              <a:rPr lang="en-US" sz="100" dirty="0" smtClean="0"/>
              <a:t> </a:t>
            </a:r>
            <a:r>
              <a:rPr lang="en-US" sz="1600" dirty="0" smtClean="0"/>
              <a:t>R</a:t>
            </a:r>
            <a:r>
              <a:rPr lang="en-US" sz="100" dirty="0" smtClean="0"/>
              <a:t> </a:t>
            </a:r>
            <a:r>
              <a:rPr lang="en-US" sz="1600" dirty="0" smtClean="0"/>
              <a:t>D</a:t>
            </a:r>
            <a:r>
              <a:rPr lang="en-US" sz="1600" dirty="0"/>
              <a:t>, including Waterford and Wedgewood, via investment.</a:t>
            </a:r>
            <a:endParaRPr lang="en-IN" sz="1600" dirty="0"/>
          </a:p>
        </p:txBody>
      </p:sp>
    </p:spTree>
    <p:extLst>
      <p:ext uri="{BB962C8B-B14F-4D97-AF65-F5344CB8AC3E}">
        <p14:creationId xmlns:p14="http://schemas.microsoft.com/office/powerpoint/2010/main" val="5494347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Joint </a:t>
            </a:r>
            <a:r>
              <a:rPr lang="en-US" dirty="0" smtClean="0"/>
              <a:t>Ventures </a:t>
            </a:r>
            <a:r>
              <a:rPr lang="en-US" sz="2000" b="0" dirty="0" smtClean="0"/>
              <a:t>(1 of 2)</a:t>
            </a:r>
            <a:endParaRPr lang="en-IN" sz="2000" b="0" dirty="0"/>
          </a:p>
        </p:txBody>
      </p:sp>
      <p:sp>
        <p:nvSpPr>
          <p:cNvPr id="5" name="Content Placeholder 4"/>
          <p:cNvSpPr>
            <a:spLocks noGrp="1"/>
          </p:cNvSpPr>
          <p:nvPr>
            <p:ph sz="quarter" idx="13"/>
          </p:nvPr>
        </p:nvSpPr>
        <p:spPr/>
        <p:txBody>
          <a:bodyPr/>
          <a:lstStyle/>
          <a:p>
            <a:pPr marL="255600"/>
            <a:r>
              <a:rPr lang="en-US" dirty="0"/>
              <a:t>Entry strategy for a single target country in which the partners share ownership of a newly-created business </a:t>
            </a:r>
            <a:r>
              <a:rPr lang="en-US" dirty="0" smtClean="0"/>
              <a:t>entity</a:t>
            </a:r>
            <a:endParaRPr lang="en-US" dirty="0"/>
          </a:p>
          <a:p>
            <a:pPr marL="255600"/>
            <a:r>
              <a:rPr lang="en-US" dirty="0"/>
              <a:t>Builds upon each </a:t>
            </a:r>
            <a:r>
              <a:rPr lang="en-US" dirty="0" smtClean="0"/>
              <a:t>partner</a:t>
            </a:r>
            <a:r>
              <a:rPr lang="en-IN" altLang="ja-JP" dirty="0" smtClean="0"/>
              <a:t>’</a:t>
            </a:r>
            <a:r>
              <a:rPr lang="en-US" dirty="0" smtClean="0"/>
              <a:t>s </a:t>
            </a:r>
            <a:r>
              <a:rPr lang="en-US" dirty="0"/>
              <a:t>strengths</a:t>
            </a:r>
          </a:p>
          <a:p>
            <a:pPr marL="255600"/>
            <a:r>
              <a:rPr lang="en-US" dirty="0"/>
              <a:t>Examples: </a:t>
            </a:r>
            <a:r>
              <a:rPr lang="en-US" dirty="0" smtClean="0"/>
              <a:t>G</a:t>
            </a:r>
            <a:r>
              <a:rPr lang="en-US" sz="100" dirty="0" smtClean="0"/>
              <a:t> </a:t>
            </a:r>
            <a:r>
              <a:rPr lang="en-US" dirty="0" smtClean="0"/>
              <a:t>M </a:t>
            </a:r>
            <a:r>
              <a:rPr lang="en-US" dirty="0"/>
              <a:t>and Toyota, G</a:t>
            </a:r>
            <a:r>
              <a:rPr lang="en-US" sz="100" dirty="0"/>
              <a:t> </a:t>
            </a:r>
            <a:r>
              <a:rPr lang="en-US" dirty="0"/>
              <a:t>M</a:t>
            </a:r>
            <a:r>
              <a:rPr lang="en-US" dirty="0" smtClean="0"/>
              <a:t> </a:t>
            </a:r>
            <a:r>
              <a:rPr lang="en-US" dirty="0"/>
              <a:t>and Daewoo in S. Korea, Ford and Mazda, Chrysler and </a:t>
            </a:r>
            <a:r>
              <a:rPr lang="en-US" dirty="0" smtClean="0"/>
              <a:t>B</a:t>
            </a:r>
            <a:r>
              <a:rPr lang="en-US" sz="100" dirty="0" smtClean="0"/>
              <a:t> </a:t>
            </a:r>
            <a:r>
              <a:rPr lang="en-US" dirty="0" smtClean="0"/>
              <a:t>M</a:t>
            </a:r>
            <a:r>
              <a:rPr lang="en-US" sz="100" dirty="0" smtClean="0"/>
              <a:t> </a:t>
            </a:r>
            <a:r>
              <a:rPr lang="en-US" dirty="0" smtClean="0"/>
              <a:t>W</a:t>
            </a:r>
            <a:endParaRPr lang="en-IN" dirty="0"/>
          </a:p>
        </p:txBody>
      </p:sp>
    </p:spTree>
    <p:extLst>
      <p:ext uri="{BB962C8B-B14F-4D97-AF65-F5344CB8AC3E}">
        <p14:creationId xmlns:p14="http://schemas.microsoft.com/office/powerpoint/2010/main" val="3740412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Joint Ventures </a:t>
            </a:r>
            <a:r>
              <a:rPr lang="en-US" sz="2000" b="0" dirty="0" smtClean="0"/>
              <a:t>(2 </a:t>
            </a:r>
            <a:r>
              <a:rPr lang="en-US" sz="2000" b="0" dirty="0"/>
              <a:t>of 2)</a:t>
            </a:r>
            <a:endParaRPr lang="en-IN" dirty="0"/>
          </a:p>
        </p:txBody>
      </p:sp>
      <p:sp>
        <p:nvSpPr>
          <p:cNvPr id="3" name="Content Placeholder 2"/>
          <p:cNvSpPr>
            <a:spLocks noGrp="1"/>
          </p:cNvSpPr>
          <p:nvPr>
            <p:ph sz="quarter" idx="13"/>
          </p:nvPr>
        </p:nvSpPr>
        <p:spPr>
          <a:xfrm>
            <a:off x="457200" y="1556327"/>
            <a:ext cx="3936670" cy="4080798"/>
          </a:xfrm>
        </p:spPr>
        <p:txBody>
          <a:bodyPr/>
          <a:lstStyle/>
          <a:p>
            <a:pPr>
              <a:tabLst>
                <a:tab pos="1436688" algn="l"/>
              </a:tabLst>
            </a:pPr>
            <a:r>
              <a:rPr lang="en-US" sz="2000" b="1" dirty="0"/>
              <a:t>Advantages</a:t>
            </a:r>
          </a:p>
          <a:p>
            <a:pPr marL="741600" lvl="1">
              <a:tabLst>
                <a:tab pos="1436688" algn="l"/>
              </a:tabLst>
            </a:pPr>
            <a:r>
              <a:rPr lang="en-US" sz="2000" dirty="0"/>
              <a:t>Allows for risk </a:t>
            </a:r>
            <a:r>
              <a:rPr lang="en-US" sz="2000" dirty="0"/>
              <a:t>sharing-financial </a:t>
            </a:r>
            <a:r>
              <a:rPr lang="en-US" sz="2000" dirty="0"/>
              <a:t>and political</a:t>
            </a:r>
          </a:p>
          <a:p>
            <a:pPr marL="741600" lvl="1">
              <a:tabLst>
                <a:tab pos="1436688" algn="l"/>
              </a:tabLst>
            </a:pPr>
            <a:r>
              <a:rPr lang="en-US" sz="2000" dirty="0"/>
              <a:t>Provides opportunity to learn new environment</a:t>
            </a:r>
          </a:p>
          <a:p>
            <a:pPr marL="741600" lvl="1">
              <a:tabLst>
                <a:tab pos="1436688" algn="l"/>
              </a:tabLst>
            </a:pPr>
            <a:r>
              <a:rPr lang="en-US" sz="2000" dirty="0"/>
              <a:t>Provides opportunity to achieve synergy by combining strengths of partners</a:t>
            </a:r>
          </a:p>
          <a:p>
            <a:pPr marL="741600" lvl="1">
              <a:tabLst>
                <a:tab pos="1436688" algn="l"/>
              </a:tabLst>
            </a:pPr>
            <a:r>
              <a:rPr lang="en-US" sz="2000" dirty="0"/>
              <a:t>May be the only way to enter market given barriers to </a:t>
            </a:r>
            <a:r>
              <a:rPr lang="en-US" sz="2000" dirty="0" smtClean="0"/>
              <a:t>entry</a:t>
            </a:r>
            <a:endParaRPr lang="en-US" sz="2000" dirty="0"/>
          </a:p>
        </p:txBody>
      </p:sp>
      <p:sp>
        <p:nvSpPr>
          <p:cNvPr id="4" name="Content Placeholder 3"/>
          <p:cNvSpPr>
            <a:spLocks noGrp="1"/>
          </p:cNvSpPr>
          <p:nvPr>
            <p:ph sz="quarter" idx="14"/>
          </p:nvPr>
        </p:nvSpPr>
        <p:spPr>
          <a:xfrm>
            <a:off x="4572000" y="1551024"/>
            <a:ext cx="4114800" cy="3493249"/>
          </a:xfrm>
        </p:spPr>
        <p:txBody>
          <a:bodyPr/>
          <a:lstStyle/>
          <a:p>
            <a:r>
              <a:rPr lang="en-US" sz="2000" b="1" dirty="0"/>
              <a:t>Disadvantages</a:t>
            </a:r>
          </a:p>
          <a:p>
            <a:pPr marL="741600" lvl="1"/>
            <a:r>
              <a:rPr lang="en-US" sz="2000" dirty="0"/>
              <a:t>Requires more investment than a licensing agreement</a:t>
            </a:r>
          </a:p>
          <a:p>
            <a:pPr marL="741600" lvl="1"/>
            <a:r>
              <a:rPr lang="en-US" sz="2000" dirty="0"/>
              <a:t>Must share rewards as well as risks</a:t>
            </a:r>
          </a:p>
          <a:p>
            <a:pPr marL="741600" lvl="1"/>
            <a:r>
              <a:rPr lang="en-US" sz="2000" dirty="0"/>
              <a:t>Requires strong coordination</a:t>
            </a:r>
          </a:p>
          <a:p>
            <a:pPr marL="741600" lvl="1"/>
            <a:r>
              <a:rPr lang="en-US" sz="2000" dirty="0"/>
              <a:t>Potential for conflict among partners</a:t>
            </a:r>
          </a:p>
          <a:p>
            <a:pPr marL="741600" lvl="1"/>
            <a:r>
              <a:rPr lang="en-US" sz="2000" dirty="0"/>
              <a:t>Partner may become a competitor</a:t>
            </a:r>
            <a:endParaRPr lang="en-IN" dirty="0"/>
          </a:p>
        </p:txBody>
      </p:sp>
    </p:spTree>
    <p:extLst>
      <p:ext uri="{BB962C8B-B14F-4D97-AF65-F5344CB8AC3E}">
        <p14:creationId xmlns:p14="http://schemas.microsoft.com/office/powerpoint/2010/main" val="532932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Investment via Equity Stake or Full Ownership</a:t>
            </a:r>
            <a:endParaRPr lang="en-IN" sz="3400" dirty="0"/>
          </a:p>
        </p:txBody>
      </p:sp>
      <p:sp>
        <p:nvSpPr>
          <p:cNvPr id="5" name="Content Placeholder 4"/>
          <p:cNvSpPr>
            <a:spLocks noGrp="1"/>
          </p:cNvSpPr>
          <p:nvPr>
            <p:ph sz="quarter" idx="13"/>
          </p:nvPr>
        </p:nvSpPr>
        <p:spPr>
          <a:xfrm>
            <a:off x="457200" y="1556326"/>
            <a:ext cx="8229600" cy="4752399"/>
          </a:xfrm>
        </p:spPr>
        <p:txBody>
          <a:bodyPr/>
          <a:lstStyle/>
          <a:p>
            <a:pPr marL="255600">
              <a:tabLst>
                <a:tab pos="223838" algn="l"/>
              </a:tabLst>
            </a:pPr>
            <a:r>
              <a:rPr lang="en-US" dirty="0"/>
              <a:t>Equity stakes is an investment</a:t>
            </a:r>
          </a:p>
          <a:p>
            <a:pPr marL="741600" lvl="1">
              <a:tabLst>
                <a:tab pos="966788" algn="l"/>
              </a:tabLst>
            </a:pPr>
            <a:r>
              <a:rPr lang="en-US" dirty="0"/>
              <a:t>Minority ˂ 50%, Majority˃ 50%</a:t>
            </a:r>
          </a:p>
          <a:p>
            <a:pPr marL="741600" lvl="1">
              <a:tabLst>
                <a:tab pos="966788" algn="l"/>
              </a:tabLst>
            </a:pPr>
            <a:r>
              <a:rPr lang="en-US" dirty="0" smtClean="0"/>
              <a:t>Full </a:t>
            </a:r>
            <a:r>
              <a:rPr lang="en-US" dirty="0"/>
              <a:t>ownership =100%</a:t>
            </a:r>
          </a:p>
          <a:p>
            <a:pPr marL="255600"/>
            <a:r>
              <a:rPr lang="en-US" dirty="0"/>
              <a:t>Start-up of new operations</a:t>
            </a:r>
          </a:p>
          <a:p>
            <a:pPr marL="741600" lvl="1"/>
            <a:r>
              <a:rPr lang="en-US" dirty="0"/>
              <a:t>Greenfield operations </a:t>
            </a:r>
            <a:r>
              <a:rPr lang="en-US" dirty="0" smtClean="0"/>
              <a:t>or</a:t>
            </a:r>
            <a:endParaRPr lang="en-US" dirty="0"/>
          </a:p>
          <a:p>
            <a:pPr marL="741600" lvl="1"/>
            <a:r>
              <a:rPr lang="en-US" dirty="0"/>
              <a:t>Greenfield investment</a:t>
            </a:r>
          </a:p>
          <a:p>
            <a:pPr marL="255600"/>
            <a:r>
              <a:rPr lang="en-US" dirty="0"/>
              <a:t>Merger with an existing enterprise</a:t>
            </a:r>
          </a:p>
          <a:p>
            <a:pPr marL="255600"/>
            <a:r>
              <a:rPr lang="en-US" dirty="0"/>
              <a:t>Acquisition of an existing enterprise</a:t>
            </a:r>
          </a:p>
          <a:p>
            <a:pPr marL="741600" lvl="1"/>
            <a:r>
              <a:rPr lang="en-US" dirty="0"/>
              <a:t>Examples: Roche acquired Genentech in 2008 for $43 billion</a:t>
            </a:r>
            <a:endParaRPr lang="en-IN" dirty="0"/>
          </a:p>
        </p:txBody>
      </p:sp>
    </p:spTree>
    <p:extLst>
      <p:ext uri="{BB962C8B-B14F-4D97-AF65-F5344CB8AC3E}">
        <p14:creationId xmlns:p14="http://schemas.microsoft.com/office/powerpoint/2010/main" val="8073077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Examples of Market Entry &amp; Expansion by Joint </a:t>
            </a:r>
            <a:r>
              <a:rPr lang="en-US" sz="3400" dirty="0" smtClean="0"/>
              <a:t>Venture </a:t>
            </a:r>
            <a:r>
              <a:rPr lang="en-US" sz="2000" b="0" dirty="0" smtClean="0"/>
              <a:t>(1 of 2)</a:t>
            </a:r>
            <a:endParaRPr lang="en-IN" sz="2000" b="0" dirty="0"/>
          </a:p>
        </p:txBody>
      </p:sp>
      <p:sp>
        <p:nvSpPr>
          <p:cNvPr id="3" name="Content Placeholder 2"/>
          <p:cNvSpPr>
            <a:spLocks noGrp="1"/>
          </p:cNvSpPr>
          <p:nvPr>
            <p:ph sz="quarter" idx="13"/>
          </p:nvPr>
        </p:nvSpPr>
        <p:spPr>
          <a:xfrm>
            <a:off x="457200" y="1556327"/>
            <a:ext cx="8229600" cy="393054"/>
          </a:xfrm>
        </p:spPr>
        <p:txBody>
          <a:bodyPr/>
          <a:lstStyle/>
          <a:p>
            <a:pPr marL="432" indent="0">
              <a:buNone/>
            </a:pPr>
            <a:r>
              <a:rPr lang="en-US" b="1" dirty="0"/>
              <a:t>Table 9-1 </a:t>
            </a:r>
            <a:r>
              <a:rPr lang="en-US" dirty="0"/>
              <a:t>Market Entry and Expansion by Joint Venture</a:t>
            </a:r>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2149078877"/>
              </p:ext>
            </p:extLst>
          </p:nvPr>
        </p:nvGraphicFramePr>
        <p:xfrm>
          <a:off x="457200" y="2150623"/>
          <a:ext cx="8229600" cy="3083560"/>
        </p:xfrm>
        <a:graphic>
          <a:graphicData uri="http://schemas.openxmlformats.org/drawingml/2006/table">
            <a:tbl>
              <a:tblPr firstRow="1" bandRow="1">
                <a:tableStyleId>{40F9630F-82C1-40B7-BC3A-925EFCFF5E92}</a:tableStyleId>
              </a:tblPr>
              <a:tblGrid>
                <a:gridCol w="4114800">
                  <a:extLst>
                    <a:ext uri="{9D8B030D-6E8A-4147-A177-3AD203B41FA5}">
                      <a16:colId xmlns:a16="http://schemas.microsoft.com/office/drawing/2014/main" val="1102015871"/>
                    </a:ext>
                  </a:extLst>
                </a:gridCol>
                <a:gridCol w="4114800">
                  <a:extLst>
                    <a:ext uri="{9D8B030D-6E8A-4147-A177-3AD203B41FA5}">
                      <a16:colId xmlns:a16="http://schemas.microsoft.com/office/drawing/2014/main" val="4220493446"/>
                    </a:ext>
                  </a:extLst>
                </a:gridCol>
              </a:tblGrid>
              <a:tr h="370840">
                <a:tc>
                  <a:txBody>
                    <a:bodyPr/>
                    <a:lstStyle/>
                    <a:p>
                      <a:r>
                        <a:rPr lang="en-US" sz="1600" b="1" i="0" u="none" strike="noStrike" cap="none" baseline="0" dirty="0" smtClean="0">
                          <a:solidFill>
                            <a:schemeClr val="dk1"/>
                          </a:solidFill>
                          <a:latin typeface="+mn-lt"/>
                          <a:ea typeface="Arial"/>
                          <a:cs typeface="Arial"/>
                          <a:sym typeface="Arial"/>
                        </a:rPr>
                        <a:t>Companies Involved</a:t>
                      </a:r>
                      <a:endParaRPr lang="en-US" sz="1600" b="1"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1" i="0" u="none" strike="noStrike" cap="none" baseline="0" dirty="0" smtClean="0">
                          <a:solidFill>
                            <a:schemeClr val="dk1"/>
                          </a:solidFill>
                          <a:latin typeface="+mn-lt"/>
                          <a:ea typeface="Arial"/>
                          <a:cs typeface="Arial"/>
                          <a:sym typeface="Arial"/>
                        </a:rPr>
                        <a:t>Purpose of Joint Venture</a:t>
                      </a:r>
                      <a:endParaRPr lang="en-US" sz="1600" b="1"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6701397"/>
                  </a:ext>
                </a:extLst>
              </a:tr>
              <a:tr h="370840">
                <a:tc>
                  <a:txBody>
                    <a:bodyPr/>
                    <a:lstStyle/>
                    <a:p>
                      <a:r>
                        <a:rPr lang="en-US" sz="1600" dirty="0" smtClean="0">
                          <a:latin typeface="+mn-lt"/>
                        </a:rPr>
                        <a:t>G</a:t>
                      </a:r>
                      <a:r>
                        <a:rPr lang="en-US" sz="100" dirty="0" smtClean="0">
                          <a:latin typeface="+mn-lt"/>
                        </a:rPr>
                        <a:t> </a:t>
                      </a:r>
                      <a:r>
                        <a:rPr lang="en-US" sz="1600" dirty="0" smtClean="0">
                          <a:latin typeface="+mn-lt"/>
                        </a:rPr>
                        <a:t>M</a:t>
                      </a:r>
                      <a:r>
                        <a:rPr lang="en-US" sz="1600" b="0" i="0" u="none" strike="noStrike" cap="none" baseline="0" dirty="0" smtClean="0">
                          <a:solidFill>
                            <a:schemeClr val="dk1"/>
                          </a:solidFill>
                          <a:latin typeface="+mn-lt"/>
                          <a:ea typeface="Arial"/>
                          <a:cs typeface="Arial"/>
                          <a:sym typeface="Arial"/>
                        </a:rPr>
                        <a:t> (U</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S</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A), Toyota (Japan)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N</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U</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M</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M</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I, a jointly operated plant in Freemont, California (venture was terminated in 2009).</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677767355"/>
                  </a:ext>
                </a:extLst>
              </a:tr>
              <a:tr h="370840">
                <a:tc>
                  <a:txBody>
                    <a:bodyPr/>
                    <a:lstStyle/>
                    <a:p>
                      <a:r>
                        <a:rPr lang="en-US" sz="1600" dirty="0" smtClean="0">
                          <a:latin typeface="+mn-lt"/>
                        </a:rPr>
                        <a:t>G</a:t>
                      </a:r>
                      <a:r>
                        <a:rPr lang="en-US" sz="100" dirty="0" smtClean="0">
                          <a:latin typeface="+mn-lt"/>
                        </a:rPr>
                        <a:t> </a:t>
                      </a:r>
                      <a:r>
                        <a:rPr lang="en-US" sz="1600" dirty="0" smtClean="0">
                          <a:latin typeface="+mn-lt"/>
                        </a:rPr>
                        <a:t>M</a:t>
                      </a:r>
                      <a:r>
                        <a:rPr lang="it-IT" sz="16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U</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S</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A</a:t>
                      </a:r>
                      <a:r>
                        <a:rPr lang="it-IT" sz="1600" b="0" i="0" u="none" strike="noStrike" cap="none" baseline="0" dirty="0" smtClean="0">
                          <a:solidFill>
                            <a:schemeClr val="dk1"/>
                          </a:solidFill>
                          <a:latin typeface="+mn-lt"/>
                          <a:ea typeface="Arial"/>
                          <a:cs typeface="Arial"/>
                          <a:sym typeface="Arial"/>
                        </a:rPr>
                        <a:t>), Shanghai Automotive Industry </a:t>
                      </a:r>
                      <a:r>
                        <a:rPr lang="en-US" sz="1600" b="0" i="0" u="none" strike="noStrike" cap="none" baseline="0" dirty="0" smtClean="0">
                          <a:solidFill>
                            <a:schemeClr val="dk1"/>
                          </a:solidFill>
                          <a:latin typeface="+mn-lt"/>
                          <a:ea typeface="Arial"/>
                          <a:cs typeface="Arial"/>
                          <a:sym typeface="Arial"/>
                        </a:rPr>
                        <a:t>(China)</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A </a:t>
                      </a:r>
                      <a:r>
                        <a:rPr lang="en-US" sz="1600" b="0" i="0" u="none" strike="noStrike" cap="none" baseline="0" dirty="0" smtClean="0">
                          <a:solidFill>
                            <a:schemeClr val="dk1"/>
                          </a:solidFill>
                          <a:latin typeface="+mn-lt"/>
                          <a:ea typeface="Arial"/>
                          <a:cs typeface="Arial"/>
                          <a:sym typeface="Arial"/>
                        </a:rPr>
                        <a:t>50</a:t>
                      </a:r>
                      <a:r>
                        <a:rPr lang="en-US" sz="1600" dirty="0" smtClean="0"/>
                        <a:t>-</a:t>
                      </a:r>
                      <a:r>
                        <a:rPr lang="en-US" sz="1600" b="0" i="0" u="none" strike="noStrike" cap="none" baseline="0" dirty="0" smtClean="0">
                          <a:solidFill>
                            <a:schemeClr val="dk1"/>
                          </a:solidFill>
                          <a:latin typeface="+mn-lt"/>
                          <a:ea typeface="Arial"/>
                          <a:cs typeface="Arial"/>
                          <a:sym typeface="Arial"/>
                        </a:rPr>
                        <a:t>50 </a:t>
                      </a:r>
                      <a:r>
                        <a:rPr lang="en-US" sz="1600" b="0" i="0" u="none" strike="noStrike" cap="none" baseline="0" dirty="0" smtClean="0">
                          <a:solidFill>
                            <a:schemeClr val="dk1"/>
                          </a:solidFill>
                          <a:latin typeface="+mn-lt"/>
                          <a:ea typeface="Arial"/>
                          <a:cs typeface="Arial"/>
                          <a:sym typeface="Arial"/>
                        </a:rPr>
                        <a:t>joint venture to build an assembly plant to produce 100,000 mid-sized sedans for the Chinese market beginning in 1997 (total investment of $1 billion).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400547570"/>
                  </a:ext>
                </a:extLst>
              </a:tr>
              <a:tr h="370840">
                <a:tc>
                  <a:txBody>
                    <a:bodyPr/>
                    <a:lstStyle/>
                    <a:p>
                      <a:r>
                        <a:rPr lang="en-US" sz="1600" dirty="0" smtClean="0">
                          <a:latin typeface="+mn-lt"/>
                        </a:rPr>
                        <a:t>G</a:t>
                      </a:r>
                      <a:r>
                        <a:rPr lang="en-US" sz="100" dirty="0" smtClean="0">
                          <a:latin typeface="+mn-lt"/>
                        </a:rPr>
                        <a:t> </a:t>
                      </a:r>
                      <a:r>
                        <a:rPr lang="en-US" sz="1600" dirty="0" smtClean="0">
                          <a:latin typeface="+mn-lt"/>
                        </a:rPr>
                        <a:t>M</a:t>
                      </a:r>
                      <a:r>
                        <a:rPr lang="sv-SE" sz="16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U</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S</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A</a:t>
                      </a:r>
                      <a:r>
                        <a:rPr lang="sv-SE" sz="1600" b="0" i="0" u="none" strike="noStrike" cap="none" baseline="0" dirty="0" smtClean="0">
                          <a:solidFill>
                            <a:schemeClr val="dk1"/>
                          </a:solidFill>
                          <a:latin typeface="+mn-lt"/>
                          <a:ea typeface="Arial"/>
                          <a:cs typeface="Arial"/>
                          <a:sym typeface="Arial"/>
                        </a:rPr>
                        <a:t>), Hindustan Motors (India)</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A joint venture to build as many as 20,000 Opel Astras annually (</a:t>
                      </a:r>
                      <a:r>
                        <a:rPr lang="en-US" sz="1600" dirty="0" smtClean="0">
                          <a:latin typeface="+mn-lt"/>
                        </a:rPr>
                        <a:t>G</a:t>
                      </a:r>
                      <a:r>
                        <a:rPr lang="en-US" sz="100" dirty="0" smtClean="0">
                          <a:latin typeface="+mn-lt"/>
                        </a:rPr>
                        <a:t> </a:t>
                      </a:r>
                      <a:r>
                        <a:rPr lang="en-US" sz="1600" dirty="0" smtClean="0">
                          <a:latin typeface="+mn-lt"/>
                        </a:rPr>
                        <a:t>M</a:t>
                      </a:r>
                      <a:r>
                        <a:rPr lang="en-US" sz="1600" b="0" i="0" u="none" strike="noStrike" cap="none" baseline="0" dirty="0" smtClean="0">
                          <a:solidFill>
                            <a:schemeClr val="dk1"/>
                          </a:solidFill>
                          <a:latin typeface="+mn-lt"/>
                          <a:ea typeface="Arial"/>
                          <a:cs typeface="Arial"/>
                          <a:sym typeface="Arial"/>
                        </a:rPr>
                        <a:t>’s investment was $100 million).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24666441"/>
                  </a:ext>
                </a:extLst>
              </a:tr>
            </a:tbl>
          </a:graphicData>
        </a:graphic>
      </p:graphicFrame>
    </p:spTree>
    <p:extLst>
      <p:ext uri="{BB962C8B-B14F-4D97-AF65-F5344CB8AC3E}">
        <p14:creationId xmlns:p14="http://schemas.microsoft.com/office/powerpoint/2010/main" val="10960237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Examples of Market Entry &amp; Expansion by Joint Venture </a:t>
            </a:r>
            <a:r>
              <a:rPr lang="en-US" sz="2000" b="0" dirty="0" smtClean="0"/>
              <a:t>(2 </a:t>
            </a:r>
            <a:r>
              <a:rPr lang="en-US" sz="2000" b="0" dirty="0"/>
              <a:t>of 2)</a:t>
            </a:r>
            <a:endParaRPr lang="en-IN" dirty="0"/>
          </a:p>
        </p:txBody>
      </p:sp>
      <p:sp>
        <p:nvSpPr>
          <p:cNvPr id="3" name="Content Placeholder 2"/>
          <p:cNvSpPr>
            <a:spLocks noGrp="1"/>
          </p:cNvSpPr>
          <p:nvPr>
            <p:ph sz="quarter" idx="13"/>
          </p:nvPr>
        </p:nvSpPr>
        <p:spPr>
          <a:xfrm>
            <a:off x="457200" y="1556326"/>
            <a:ext cx="8229600" cy="423199"/>
          </a:xfrm>
        </p:spPr>
        <p:txBody>
          <a:bodyPr/>
          <a:lstStyle/>
          <a:p>
            <a:pPr marL="432" indent="0">
              <a:buNone/>
            </a:pPr>
            <a:r>
              <a:rPr lang="en-US" b="1" dirty="0"/>
              <a:t>Table 9-1 </a:t>
            </a:r>
            <a:r>
              <a:rPr lang="en-US" b="1" dirty="0" smtClean="0"/>
              <a:t>[continued]</a:t>
            </a:r>
            <a:endParaRPr lang="en-IN" b="1" dirty="0"/>
          </a:p>
        </p:txBody>
      </p:sp>
      <p:graphicFrame>
        <p:nvGraphicFramePr>
          <p:cNvPr id="4" name="Table 3"/>
          <p:cNvGraphicFramePr>
            <a:graphicFrameLocks noGrp="1"/>
          </p:cNvGraphicFramePr>
          <p:nvPr>
            <p:extLst>
              <p:ext uri="{D42A27DB-BD31-4B8C-83A1-F6EECF244321}">
                <p14:modId xmlns:p14="http://schemas.microsoft.com/office/powerpoint/2010/main" val="852385419"/>
              </p:ext>
            </p:extLst>
          </p:nvPr>
        </p:nvGraphicFramePr>
        <p:xfrm>
          <a:off x="457200" y="2150623"/>
          <a:ext cx="8229600" cy="3906520"/>
        </p:xfrm>
        <a:graphic>
          <a:graphicData uri="http://schemas.openxmlformats.org/drawingml/2006/table">
            <a:tbl>
              <a:tblPr firstRow="1" bandRow="1">
                <a:tableStyleId>{40F9630F-82C1-40B7-BC3A-925EFCFF5E92}</a:tableStyleId>
              </a:tblPr>
              <a:tblGrid>
                <a:gridCol w="4114800">
                  <a:extLst>
                    <a:ext uri="{9D8B030D-6E8A-4147-A177-3AD203B41FA5}">
                      <a16:colId xmlns:a16="http://schemas.microsoft.com/office/drawing/2014/main" val="1102015871"/>
                    </a:ext>
                  </a:extLst>
                </a:gridCol>
                <a:gridCol w="4114800">
                  <a:extLst>
                    <a:ext uri="{9D8B030D-6E8A-4147-A177-3AD203B41FA5}">
                      <a16:colId xmlns:a16="http://schemas.microsoft.com/office/drawing/2014/main" val="4220493446"/>
                    </a:ext>
                  </a:extLst>
                </a:gridCol>
              </a:tblGrid>
              <a:tr h="370840">
                <a:tc>
                  <a:txBody>
                    <a:bodyPr/>
                    <a:lstStyle/>
                    <a:p>
                      <a:r>
                        <a:rPr lang="en-US" sz="1600" b="1" i="0" u="none" strike="noStrike" cap="none" baseline="0" dirty="0" smtClean="0">
                          <a:solidFill>
                            <a:schemeClr val="dk1"/>
                          </a:solidFill>
                          <a:latin typeface="+mn-lt"/>
                          <a:ea typeface="Arial"/>
                          <a:cs typeface="Arial"/>
                          <a:sym typeface="Arial"/>
                        </a:rPr>
                        <a:t>Companies Involved</a:t>
                      </a:r>
                      <a:endParaRPr lang="en-US" sz="1600" b="1"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1" i="0" u="none" strike="noStrike" cap="none" baseline="0" dirty="0" smtClean="0">
                          <a:solidFill>
                            <a:schemeClr val="dk1"/>
                          </a:solidFill>
                          <a:latin typeface="+mn-lt"/>
                          <a:ea typeface="Arial"/>
                          <a:cs typeface="Arial"/>
                          <a:sym typeface="Arial"/>
                        </a:rPr>
                        <a:t>Purpose of Joint Venture</a:t>
                      </a:r>
                      <a:endParaRPr lang="en-US" sz="1600" b="1"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94316081"/>
                  </a:ext>
                </a:extLst>
              </a:tr>
              <a:tr h="370840">
                <a:tc>
                  <a:txBody>
                    <a:bodyPr/>
                    <a:lstStyle/>
                    <a:p>
                      <a:r>
                        <a:rPr lang="en-US" sz="1600" b="0" dirty="0" smtClean="0">
                          <a:latin typeface="+mn-lt"/>
                        </a:rPr>
                        <a:t>G</a:t>
                      </a:r>
                      <a:r>
                        <a:rPr lang="en-US" sz="100" b="0" dirty="0" smtClean="0">
                          <a:latin typeface="+mn-lt"/>
                        </a:rPr>
                        <a:t> </a:t>
                      </a:r>
                      <a:r>
                        <a:rPr lang="en-US" sz="1600" b="0" dirty="0" smtClean="0">
                          <a:latin typeface="+mn-lt"/>
                        </a:rPr>
                        <a:t>M</a:t>
                      </a:r>
                      <a:r>
                        <a:rPr lang="en-US" sz="1600" b="0" i="0" u="none" strike="noStrike" cap="none" baseline="0" dirty="0" smtClean="0">
                          <a:solidFill>
                            <a:schemeClr val="dk1"/>
                          </a:solidFill>
                          <a:latin typeface="+mn-lt"/>
                          <a:ea typeface="Arial"/>
                          <a:cs typeface="Arial"/>
                          <a:sym typeface="Arial"/>
                        </a:rPr>
                        <a:t> (U</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S</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A), governments of Russia and Tatarstan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A </a:t>
                      </a:r>
                      <a:r>
                        <a:rPr lang="en-US" sz="1600" b="0" i="0" u="none" strike="noStrike" cap="none" baseline="0" dirty="0" smtClean="0">
                          <a:solidFill>
                            <a:schemeClr val="dk1"/>
                          </a:solidFill>
                          <a:latin typeface="+mn-lt"/>
                          <a:ea typeface="Arial"/>
                          <a:cs typeface="Arial"/>
                          <a:sym typeface="Arial"/>
                        </a:rPr>
                        <a:t>25</a:t>
                      </a:r>
                      <a:r>
                        <a:rPr lang="en-US" sz="1600" dirty="0" smtClean="0"/>
                        <a:t>-</a:t>
                      </a:r>
                      <a:r>
                        <a:rPr lang="en-US" sz="1600" b="0" i="0" u="none" strike="noStrike" cap="none" baseline="0" dirty="0" smtClean="0">
                          <a:solidFill>
                            <a:schemeClr val="dk1"/>
                          </a:solidFill>
                          <a:latin typeface="+mn-lt"/>
                          <a:ea typeface="Arial"/>
                          <a:cs typeface="Arial"/>
                          <a:sym typeface="Arial"/>
                        </a:rPr>
                        <a:t>75 </a:t>
                      </a:r>
                      <a:r>
                        <a:rPr lang="en-US" sz="1600" b="0" i="0" u="none" strike="noStrike" cap="none" baseline="0" dirty="0" smtClean="0">
                          <a:solidFill>
                            <a:schemeClr val="dk1"/>
                          </a:solidFill>
                          <a:latin typeface="+mn-lt"/>
                          <a:ea typeface="Arial"/>
                          <a:cs typeface="Arial"/>
                          <a:sym typeface="Arial"/>
                        </a:rPr>
                        <a:t>joint venture to assemble Blazers from imported parts and, by 1998, to build a full assembly line for 45,000 vehicles (total investment of $250 million).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701397"/>
                  </a:ext>
                </a:extLst>
              </a:tr>
              <a:tr h="370840">
                <a:tc>
                  <a:txBody>
                    <a:bodyPr/>
                    <a:lstStyle/>
                    <a:p>
                      <a:r>
                        <a:rPr lang="en-US" sz="1600" b="0" i="0" u="none" strike="noStrike" cap="none" baseline="0" dirty="0" smtClean="0">
                          <a:solidFill>
                            <a:schemeClr val="dk1"/>
                          </a:solidFill>
                          <a:latin typeface="+mn-lt"/>
                          <a:ea typeface="Arial"/>
                          <a:cs typeface="Arial"/>
                          <a:sym typeface="Arial"/>
                        </a:rPr>
                        <a:t>Ford (U</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S</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A), Mazda (Japan)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AutoAlliance International </a:t>
                      </a:r>
                      <a:r>
                        <a:rPr lang="en-US" sz="1600" b="0" i="0" u="none" strike="noStrike" cap="none" baseline="0" dirty="0" smtClean="0">
                          <a:solidFill>
                            <a:schemeClr val="dk1"/>
                          </a:solidFill>
                          <a:latin typeface="+mn-lt"/>
                          <a:ea typeface="Arial"/>
                          <a:cs typeface="Arial"/>
                          <a:sym typeface="Arial"/>
                        </a:rPr>
                        <a:t>50</a:t>
                      </a:r>
                      <a:r>
                        <a:rPr lang="en-US" sz="1600" dirty="0" smtClean="0"/>
                        <a:t>-</a:t>
                      </a:r>
                      <a:r>
                        <a:rPr lang="en-US" sz="1600" b="0" i="0" u="none" strike="noStrike" cap="none" baseline="0" dirty="0" smtClean="0">
                          <a:solidFill>
                            <a:schemeClr val="dk1"/>
                          </a:solidFill>
                          <a:latin typeface="+mn-lt"/>
                          <a:ea typeface="Arial"/>
                          <a:cs typeface="Arial"/>
                          <a:sym typeface="Arial"/>
                        </a:rPr>
                        <a:t>50 </a:t>
                      </a:r>
                      <a:r>
                        <a:rPr lang="en-US" sz="1600" b="0" i="0" u="none" strike="noStrike" cap="none" baseline="0" dirty="0" smtClean="0">
                          <a:solidFill>
                            <a:schemeClr val="dk1"/>
                          </a:solidFill>
                          <a:latin typeface="+mn-lt"/>
                          <a:ea typeface="Arial"/>
                          <a:cs typeface="Arial"/>
                          <a:sym typeface="Arial"/>
                        </a:rPr>
                        <a:t>joint operation of a plant in Flat Rock, Michigan.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77767355"/>
                  </a:ext>
                </a:extLst>
              </a:tr>
              <a:tr h="370840">
                <a:tc>
                  <a:txBody>
                    <a:bodyPr/>
                    <a:lstStyle/>
                    <a:p>
                      <a:r>
                        <a:rPr lang="en-US" sz="1600" b="0" i="0" u="none" strike="noStrike" cap="none" baseline="0" dirty="0" smtClean="0">
                          <a:solidFill>
                            <a:schemeClr val="dk1"/>
                          </a:solidFill>
                          <a:latin typeface="+mn-lt"/>
                          <a:ea typeface="Arial"/>
                          <a:cs typeface="Arial"/>
                          <a:sym typeface="Arial"/>
                        </a:rPr>
                        <a:t>Ford (U</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S</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A), Mahindra &amp; Mahindra Ltd. (India)</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A </a:t>
                      </a:r>
                      <a:r>
                        <a:rPr lang="en-US" sz="1600" b="0" i="0" u="none" strike="noStrike" cap="none" baseline="0" dirty="0" smtClean="0">
                          <a:solidFill>
                            <a:schemeClr val="dk1"/>
                          </a:solidFill>
                          <a:latin typeface="+mn-lt"/>
                          <a:ea typeface="Arial"/>
                          <a:cs typeface="Arial"/>
                          <a:sym typeface="Arial"/>
                        </a:rPr>
                        <a:t>50</a:t>
                      </a:r>
                      <a:r>
                        <a:rPr lang="en-US" sz="1600" dirty="0" smtClean="0"/>
                        <a:t>-</a:t>
                      </a:r>
                      <a:r>
                        <a:rPr lang="en-US" sz="1600" b="0" i="0" u="none" strike="noStrike" cap="none" baseline="0" dirty="0" smtClean="0">
                          <a:solidFill>
                            <a:schemeClr val="dk1"/>
                          </a:solidFill>
                          <a:latin typeface="+mn-lt"/>
                          <a:ea typeface="Arial"/>
                          <a:cs typeface="Arial"/>
                          <a:sym typeface="Arial"/>
                        </a:rPr>
                        <a:t>50 </a:t>
                      </a:r>
                      <a:r>
                        <a:rPr lang="en-US" sz="1600" b="0" i="0" u="none" strike="noStrike" cap="none" baseline="0" dirty="0" smtClean="0">
                          <a:solidFill>
                            <a:schemeClr val="dk1"/>
                          </a:solidFill>
                          <a:latin typeface="+mn-lt"/>
                          <a:ea typeface="Arial"/>
                          <a:cs typeface="Arial"/>
                          <a:sym typeface="Arial"/>
                        </a:rPr>
                        <a:t>joint venture to build Ford Fiestas in the Indian state of Tamil Nadu (total investment of $800 million).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0547570"/>
                  </a:ext>
                </a:extLst>
              </a:tr>
              <a:tr h="370840">
                <a:tc>
                  <a:txBody>
                    <a:bodyPr/>
                    <a:lstStyle/>
                    <a:p>
                      <a:r>
                        <a:rPr lang="en-US" sz="1600" b="0" i="0" u="none" strike="noStrike" cap="none" baseline="0" dirty="0" smtClean="0">
                          <a:solidFill>
                            <a:schemeClr val="dk1"/>
                          </a:solidFill>
                          <a:latin typeface="+mn-lt"/>
                          <a:ea typeface="Arial"/>
                          <a:cs typeface="Arial"/>
                          <a:sym typeface="Arial"/>
                        </a:rPr>
                        <a:t>Chrysler (U</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S</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A), B</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M</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W (Germany)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A </a:t>
                      </a:r>
                      <a:r>
                        <a:rPr lang="en-US" sz="1600" b="0" i="0" u="none" strike="noStrike" cap="none" baseline="0" dirty="0" smtClean="0">
                          <a:solidFill>
                            <a:schemeClr val="dk1"/>
                          </a:solidFill>
                          <a:latin typeface="+mn-lt"/>
                          <a:ea typeface="Arial"/>
                          <a:cs typeface="Arial"/>
                          <a:sym typeface="Arial"/>
                        </a:rPr>
                        <a:t>50</a:t>
                      </a:r>
                      <a:r>
                        <a:rPr lang="en-US" sz="1600" dirty="0" smtClean="0"/>
                        <a:t>-</a:t>
                      </a:r>
                      <a:r>
                        <a:rPr lang="en-US" sz="1600" b="0" i="0" u="none" strike="noStrike" cap="none" baseline="0" dirty="0" smtClean="0">
                          <a:solidFill>
                            <a:schemeClr val="dk1"/>
                          </a:solidFill>
                          <a:latin typeface="+mn-lt"/>
                          <a:ea typeface="Arial"/>
                          <a:cs typeface="Arial"/>
                          <a:sym typeface="Arial"/>
                        </a:rPr>
                        <a:t>50 </a:t>
                      </a:r>
                      <a:r>
                        <a:rPr lang="en-US" sz="1600" b="0" i="0" u="none" strike="noStrike" cap="none" baseline="0" dirty="0" smtClean="0">
                          <a:solidFill>
                            <a:schemeClr val="dk1"/>
                          </a:solidFill>
                          <a:latin typeface="+mn-lt"/>
                          <a:ea typeface="Arial"/>
                          <a:cs typeface="Arial"/>
                          <a:sym typeface="Arial"/>
                        </a:rPr>
                        <a:t>joint venture to build a plant in South America to produce small-displacement, 4-cylinder engines (total investment of $500 million).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24666441"/>
                  </a:ext>
                </a:extLst>
              </a:tr>
            </a:tbl>
          </a:graphicData>
        </a:graphic>
      </p:graphicFrame>
    </p:spTree>
    <p:extLst>
      <p:ext uri="{BB962C8B-B14F-4D97-AF65-F5344CB8AC3E}">
        <p14:creationId xmlns:p14="http://schemas.microsoft.com/office/powerpoint/2010/main" val="5684850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Equity </a:t>
            </a:r>
            <a:r>
              <a:rPr lang="en-US" dirty="0" smtClean="0"/>
              <a:t>Stake </a:t>
            </a:r>
            <a:r>
              <a:rPr lang="en-US" sz="2000" b="0" dirty="0" smtClean="0"/>
              <a:t>(1 of 2)</a:t>
            </a:r>
            <a:endParaRPr lang="en-IN" sz="2000" b="0" dirty="0"/>
          </a:p>
        </p:txBody>
      </p:sp>
      <p:sp>
        <p:nvSpPr>
          <p:cNvPr id="3" name="Content Placeholder 2"/>
          <p:cNvSpPr>
            <a:spLocks noGrp="1"/>
          </p:cNvSpPr>
          <p:nvPr>
            <p:ph sz="quarter" idx="13"/>
          </p:nvPr>
        </p:nvSpPr>
        <p:spPr>
          <a:xfrm>
            <a:off x="457200" y="1556327"/>
            <a:ext cx="8229600" cy="433248"/>
          </a:xfrm>
        </p:spPr>
        <p:txBody>
          <a:bodyPr/>
          <a:lstStyle/>
          <a:p>
            <a:pPr marL="432" indent="0">
              <a:buNone/>
            </a:pPr>
            <a:r>
              <a:rPr lang="en-US" b="1" dirty="0" smtClean="0"/>
              <a:t>Table 9-2 </a:t>
            </a:r>
            <a:r>
              <a:rPr lang="en-US" dirty="0"/>
              <a:t>Investment in Equity Stake</a:t>
            </a:r>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4107759186"/>
              </p:ext>
            </p:extLst>
          </p:nvPr>
        </p:nvGraphicFramePr>
        <p:xfrm>
          <a:off x="457200" y="2150623"/>
          <a:ext cx="8229600" cy="3017520"/>
        </p:xfrm>
        <a:graphic>
          <a:graphicData uri="http://schemas.openxmlformats.org/drawingml/2006/table">
            <a:tbl>
              <a:tblPr firstRow="1" bandRow="1">
                <a:tableStyleId>{40F9630F-82C1-40B7-BC3A-925EFCFF5E92}</a:tableStyleId>
              </a:tblPr>
              <a:tblGrid>
                <a:gridCol w="4114800">
                  <a:extLst>
                    <a:ext uri="{9D8B030D-6E8A-4147-A177-3AD203B41FA5}">
                      <a16:colId xmlns:a16="http://schemas.microsoft.com/office/drawing/2014/main" val="1102015871"/>
                    </a:ext>
                  </a:extLst>
                </a:gridCol>
                <a:gridCol w="4114800">
                  <a:extLst>
                    <a:ext uri="{9D8B030D-6E8A-4147-A177-3AD203B41FA5}">
                      <a16:colId xmlns:a16="http://schemas.microsoft.com/office/drawing/2014/main" val="4220493446"/>
                    </a:ext>
                  </a:extLst>
                </a:gridCol>
              </a:tblGrid>
              <a:tr h="370840">
                <a:tc>
                  <a:txBody>
                    <a:bodyPr/>
                    <a:lstStyle/>
                    <a:p>
                      <a:pPr>
                        <a:lnSpc>
                          <a:spcPts val="2400"/>
                        </a:lnSpc>
                      </a:pPr>
                      <a:r>
                        <a:rPr lang="en-US" sz="1600" b="1" i="0" u="none" strike="noStrike" cap="none" baseline="0" dirty="0" smtClean="0">
                          <a:solidFill>
                            <a:schemeClr val="dk1"/>
                          </a:solidFill>
                          <a:latin typeface="+mn-lt"/>
                          <a:ea typeface="Arial"/>
                          <a:cs typeface="Arial"/>
                          <a:sym typeface="Arial"/>
                        </a:rPr>
                        <a:t>Investing Company (Home Country)</a:t>
                      </a:r>
                      <a:endParaRPr lang="en-US" sz="1600" b="1"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ts val="2400"/>
                        </a:lnSpc>
                      </a:pPr>
                      <a:r>
                        <a:rPr lang="en-US" sz="1600" b="1" i="0" u="none" strike="noStrike" cap="none" baseline="0" dirty="0" smtClean="0">
                          <a:solidFill>
                            <a:schemeClr val="dk1"/>
                          </a:solidFill>
                          <a:latin typeface="+mn-lt"/>
                          <a:ea typeface="Arial"/>
                          <a:cs typeface="Arial"/>
                          <a:sym typeface="Arial"/>
                        </a:rPr>
                        <a:t>Investment (Share, Amount, Date)</a:t>
                      </a:r>
                      <a:endParaRPr lang="en-US" sz="1600" b="1"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701397"/>
                  </a:ext>
                </a:extLst>
              </a:tr>
              <a:tr h="370840">
                <a:tc>
                  <a:txBody>
                    <a:bodyPr/>
                    <a:lstStyle/>
                    <a:p>
                      <a:pPr>
                        <a:lnSpc>
                          <a:spcPts val="2400"/>
                        </a:lnSpc>
                      </a:pPr>
                      <a:r>
                        <a:rPr lang="en-US" sz="1600" b="0" i="0" u="none" strike="noStrike" cap="none" baseline="0" dirty="0" smtClean="0">
                          <a:solidFill>
                            <a:schemeClr val="dk1"/>
                          </a:solidFill>
                          <a:latin typeface="+mn-lt"/>
                          <a:ea typeface="Arial"/>
                          <a:cs typeface="Arial"/>
                          <a:sym typeface="Arial"/>
                        </a:rPr>
                        <a:t>Fiat (Italy)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ts val="2400"/>
                        </a:lnSpc>
                      </a:pPr>
                      <a:r>
                        <a:rPr lang="en-US" sz="1600" b="0" i="0" u="none" strike="noStrike" cap="none" baseline="0" dirty="0" smtClean="0">
                          <a:solidFill>
                            <a:schemeClr val="dk1"/>
                          </a:solidFill>
                          <a:latin typeface="+mn-lt"/>
                          <a:ea typeface="Arial"/>
                          <a:cs typeface="Arial"/>
                          <a:sym typeface="Arial"/>
                        </a:rPr>
                        <a:t>Chrysler (United States, initial 20% stake, 2009; Fiat took Chrysler out of bankruptcy)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77767355"/>
                  </a:ext>
                </a:extLst>
              </a:tr>
              <a:tr h="370840">
                <a:tc>
                  <a:txBody>
                    <a:bodyPr/>
                    <a:lstStyle/>
                    <a:p>
                      <a:pPr>
                        <a:lnSpc>
                          <a:spcPts val="2400"/>
                        </a:lnSpc>
                      </a:pPr>
                      <a:r>
                        <a:rPr lang="en-US" sz="1600" b="0" i="0" u="none" strike="noStrike" cap="none" baseline="0" dirty="0" smtClean="0">
                          <a:solidFill>
                            <a:schemeClr val="dk1"/>
                          </a:solidFill>
                          <a:latin typeface="+mn-lt"/>
                          <a:ea typeface="Arial"/>
                          <a:cs typeface="Arial"/>
                          <a:sym typeface="Arial"/>
                        </a:rPr>
                        <a:t>General Motors (U</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S</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A)</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ts val="2400"/>
                        </a:lnSpc>
                      </a:pPr>
                      <a:r>
                        <a:rPr lang="en-US" sz="1600" b="0" i="0" u="none" strike="noStrike" cap="none" baseline="0" dirty="0" smtClean="0">
                          <a:solidFill>
                            <a:schemeClr val="dk1"/>
                          </a:solidFill>
                          <a:latin typeface="+mn-lt"/>
                          <a:ea typeface="Arial"/>
                          <a:cs typeface="Arial"/>
                          <a:sym typeface="Arial"/>
                        </a:rPr>
                        <a:t>Fuji Heavy Industries (Japan, 20% stake, $1.4 billion, 1999); Saab Automobiles A</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B (Sweden, 50% stake, $500 million, 1990; remaining 50%, 2000; following bankruptcy filing, sold Saab to Swedish consortium in 2009)</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0547570"/>
                  </a:ext>
                </a:extLst>
              </a:tr>
            </a:tbl>
          </a:graphicData>
        </a:graphic>
      </p:graphicFrame>
    </p:spTree>
    <p:extLst>
      <p:ext uri="{BB962C8B-B14F-4D97-AF65-F5344CB8AC3E}">
        <p14:creationId xmlns:p14="http://schemas.microsoft.com/office/powerpoint/2010/main" val="8070357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Equity Stake </a:t>
            </a:r>
            <a:r>
              <a:rPr lang="en-US" sz="2000" b="0" dirty="0" smtClean="0"/>
              <a:t>(2 </a:t>
            </a:r>
            <a:r>
              <a:rPr lang="en-US" sz="2000" b="0" dirty="0"/>
              <a:t>of 2)</a:t>
            </a:r>
            <a:endParaRPr lang="en-IN" dirty="0"/>
          </a:p>
        </p:txBody>
      </p:sp>
      <p:sp>
        <p:nvSpPr>
          <p:cNvPr id="3" name="Content Placeholder 2"/>
          <p:cNvSpPr>
            <a:spLocks noGrp="1"/>
          </p:cNvSpPr>
          <p:nvPr>
            <p:ph sz="quarter" idx="13"/>
          </p:nvPr>
        </p:nvSpPr>
        <p:spPr>
          <a:xfrm>
            <a:off x="457200" y="1556327"/>
            <a:ext cx="8229600" cy="433248"/>
          </a:xfrm>
        </p:spPr>
        <p:txBody>
          <a:bodyPr/>
          <a:lstStyle/>
          <a:p>
            <a:pPr marL="432" indent="0">
              <a:buNone/>
            </a:pPr>
            <a:r>
              <a:rPr lang="en-US" b="1" dirty="0" smtClean="0"/>
              <a:t>Table 9-2 [continued]</a:t>
            </a:r>
            <a:endParaRPr lang="en-IN" b="1" dirty="0"/>
          </a:p>
        </p:txBody>
      </p:sp>
      <p:graphicFrame>
        <p:nvGraphicFramePr>
          <p:cNvPr id="4" name="Table 3"/>
          <p:cNvGraphicFramePr>
            <a:graphicFrameLocks noGrp="1"/>
          </p:cNvGraphicFramePr>
          <p:nvPr>
            <p:extLst>
              <p:ext uri="{D42A27DB-BD31-4B8C-83A1-F6EECF244321}">
                <p14:modId xmlns:p14="http://schemas.microsoft.com/office/powerpoint/2010/main" val="4054615256"/>
              </p:ext>
            </p:extLst>
          </p:nvPr>
        </p:nvGraphicFramePr>
        <p:xfrm>
          <a:off x="457200" y="2150623"/>
          <a:ext cx="8229600" cy="3718560"/>
        </p:xfrm>
        <a:graphic>
          <a:graphicData uri="http://schemas.openxmlformats.org/drawingml/2006/table">
            <a:tbl>
              <a:tblPr firstRow="1" bandRow="1">
                <a:tableStyleId>{40F9630F-82C1-40B7-BC3A-925EFCFF5E92}</a:tableStyleId>
              </a:tblPr>
              <a:tblGrid>
                <a:gridCol w="4114800">
                  <a:extLst>
                    <a:ext uri="{9D8B030D-6E8A-4147-A177-3AD203B41FA5}">
                      <a16:colId xmlns:a16="http://schemas.microsoft.com/office/drawing/2014/main" val="1102015871"/>
                    </a:ext>
                  </a:extLst>
                </a:gridCol>
                <a:gridCol w="4114800">
                  <a:extLst>
                    <a:ext uri="{9D8B030D-6E8A-4147-A177-3AD203B41FA5}">
                      <a16:colId xmlns:a16="http://schemas.microsoft.com/office/drawing/2014/main" val="4220493446"/>
                    </a:ext>
                  </a:extLst>
                </a:gridCol>
              </a:tblGrid>
              <a:tr h="370840">
                <a:tc>
                  <a:txBody>
                    <a:bodyPr/>
                    <a:lstStyle/>
                    <a:p>
                      <a:pPr>
                        <a:lnSpc>
                          <a:spcPts val="2400"/>
                        </a:lnSpc>
                      </a:pPr>
                      <a:r>
                        <a:rPr lang="en-US" sz="1600" b="1" i="0" u="none" strike="noStrike" cap="none" baseline="0" dirty="0" smtClean="0">
                          <a:solidFill>
                            <a:schemeClr val="dk1"/>
                          </a:solidFill>
                          <a:latin typeface="+mn-lt"/>
                          <a:ea typeface="Arial"/>
                          <a:cs typeface="Arial"/>
                          <a:sym typeface="Arial"/>
                        </a:rPr>
                        <a:t>Investing Company (Home Country)</a:t>
                      </a:r>
                      <a:endParaRPr lang="en-US" sz="1600" b="1"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ts val="2400"/>
                        </a:lnSpc>
                      </a:pPr>
                      <a:r>
                        <a:rPr lang="en-US" sz="1600" b="1" i="0" u="none" strike="noStrike" cap="none" baseline="0" dirty="0" smtClean="0">
                          <a:solidFill>
                            <a:schemeClr val="dk1"/>
                          </a:solidFill>
                          <a:latin typeface="+mn-lt"/>
                          <a:ea typeface="Arial"/>
                          <a:cs typeface="Arial"/>
                          <a:sym typeface="Arial"/>
                        </a:rPr>
                        <a:t>Investment (Share, Amount, Date)</a:t>
                      </a:r>
                      <a:endParaRPr lang="en-US" sz="1600" b="1"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49882103"/>
                  </a:ext>
                </a:extLst>
              </a:tr>
              <a:tr h="370840">
                <a:tc>
                  <a:txBody>
                    <a:bodyPr/>
                    <a:lstStyle/>
                    <a:p>
                      <a:pPr>
                        <a:lnSpc>
                          <a:spcPts val="2400"/>
                        </a:lnSpc>
                      </a:pPr>
                      <a:r>
                        <a:rPr lang="en-US" sz="1600" b="0" i="0" u="none" strike="noStrike" cap="none" baseline="0" dirty="0" smtClean="0">
                          <a:solidFill>
                            <a:schemeClr val="dk1"/>
                          </a:solidFill>
                          <a:latin typeface="+mn-lt"/>
                          <a:ea typeface="Arial"/>
                          <a:cs typeface="Arial"/>
                          <a:sym typeface="Arial"/>
                        </a:rPr>
                        <a:t>Volkswagen A</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G (Germany)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ts val="2400"/>
                        </a:lnSpc>
                      </a:pPr>
                      <a:r>
                        <a:rPr lang="en-US" sz="1600" b="0" i="0" u="none" strike="noStrike" cap="none" baseline="0" dirty="0" smtClean="0">
                          <a:solidFill>
                            <a:schemeClr val="dk1"/>
                          </a:solidFill>
                          <a:latin typeface="+mn-lt"/>
                          <a:ea typeface="Arial"/>
                          <a:cs typeface="Arial"/>
                          <a:sym typeface="Arial"/>
                        </a:rPr>
                        <a:t>Skoda (Czech Republic, 31% stake, $6 billion, 1991; increased to 50.5%, 1994; currently owns 70% stake)</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701397"/>
                  </a:ext>
                </a:extLst>
              </a:tr>
              <a:tr h="370840">
                <a:tc>
                  <a:txBody>
                    <a:bodyPr/>
                    <a:lstStyle/>
                    <a:p>
                      <a:pPr>
                        <a:lnSpc>
                          <a:spcPts val="2400"/>
                        </a:lnSpc>
                      </a:pPr>
                      <a:r>
                        <a:rPr lang="en-US" sz="1600" b="0" i="0" u="none" strike="noStrike" cap="none" baseline="0" dirty="0" smtClean="0">
                          <a:solidFill>
                            <a:schemeClr val="dk1"/>
                          </a:solidFill>
                          <a:latin typeface="+mn-lt"/>
                          <a:ea typeface="Arial"/>
                          <a:cs typeface="Arial"/>
                          <a:sym typeface="Arial"/>
                        </a:rPr>
                        <a:t>Ford (U</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S</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A)</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ts val="2400"/>
                        </a:lnSpc>
                      </a:pPr>
                      <a:r>
                        <a:rPr lang="en-US" sz="1600" b="0" i="0" u="none" strike="noStrike" cap="none" baseline="0" dirty="0" smtClean="0">
                          <a:solidFill>
                            <a:schemeClr val="dk1"/>
                          </a:solidFill>
                          <a:latin typeface="+mn-lt"/>
                          <a:ea typeface="Arial"/>
                          <a:cs typeface="Arial"/>
                          <a:sym typeface="Arial"/>
                        </a:rPr>
                        <a:t>Mazda Motor Corp. (Japan, 25% stake, 1979; increased to 33.4%, $408 million, 1996; decreased stake to 13%, 2008; reduced to 3.5%, 2010)</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77767355"/>
                  </a:ext>
                </a:extLst>
              </a:tr>
              <a:tr h="370840">
                <a:tc>
                  <a:txBody>
                    <a:bodyPr/>
                    <a:lstStyle/>
                    <a:p>
                      <a:pPr>
                        <a:lnSpc>
                          <a:spcPts val="2400"/>
                        </a:lnSpc>
                      </a:pPr>
                      <a:r>
                        <a:rPr lang="en-US" sz="1600" b="0" i="0" u="none" strike="noStrike" cap="none" baseline="0" dirty="0" smtClean="0">
                          <a:solidFill>
                            <a:schemeClr val="dk1"/>
                          </a:solidFill>
                          <a:latin typeface="+mn-lt"/>
                          <a:ea typeface="Arial"/>
                          <a:cs typeface="Arial"/>
                          <a:sym typeface="Arial"/>
                        </a:rPr>
                        <a:t>Renault S</a:t>
                      </a:r>
                      <a:r>
                        <a:rPr lang="en-US" sz="100" b="0" i="0" u="none" strike="noStrike" cap="none" baseline="0" dirty="0" smtClean="0">
                          <a:solidFill>
                            <a:schemeClr val="dk1"/>
                          </a:solidFill>
                          <a:latin typeface="+mn-lt"/>
                          <a:ea typeface="Arial"/>
                          <a:cs typeface="Arial"/>
                          <a:sym typeface="Arial"/>
                        </a:rPr>
                        <a:t> </a:t>
                      </a:r>
                      <a:r>
                        <a:rPr lang="en-US" sz="1600" b="0" i="0" u="none" strike="noStrike" cap="none" baseline="0" dirty="0" smtClean="0">
                          <a:solidFill>
                            <a:schemeClr val="dk1"/>
                          </a:solidFill>
                          <a:latin typeface="+mn-lt"/>
                          <a:ea typeface="Arial"/>
                          <a:cs typeface="Arial"/>
                          <a:sym typeface="Arial"/>
                        </a:rPr>
                        <a:t>A (France)</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ts val="2400"/>
                        </a:lnSpc>
                      </a:pPr>
                      <a:r>
                        <a:rPr lang="en-US" sz="1600" b="0" i="0" u="none" strike="noStrike" cap="none" baseline="0" dirty="0" smtClean="0">
                          <a:solidFill>
                            <a:schemeClr val="dk1"/>
                          </a:solidFill>
                          <a:latin typeface="+mn-lt"/>
                          <a:ea typeface="Arial"/>
                          <a:cs typeface="Arial"/>
                          <a:sym typeface="Arial"/>
                        </a:rPr>
                        <a:t>AvtoVAZ (Russia, 25% stake, $1.3 billion, 2008); Nissan Motors (Japan, 35% stake, $5 billion, 2000)</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0547570"/>
                  </a:ext>
                </a:extLst>
              </a:tr>
            </a:tbl>
          </a:graphicData>
        </a:graphic>
      </p:graphicFrame>
    </p:spTree>
    <p:extLst>
      <p:ext uri="{BB962C8B-B14F-4D97-AF65-F5344CB8AC3E}">
        <p14:creationId xmlns:p14="http://schemas.microsoft.com/office/powerpoint/2010/main" val="27687711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Issues in Acquisitions</a:t>
            </a:r>
            <a:endParaRPr lang="en-IN" dirty="0"/>
          </a:p>
        </p:txBody>
      </p:sp>
      <p:sp>
        <p:nvSpPr>
          <p:cNvPr id="3" name="Content Placeholder 2"/>
          <p:cNvSpPr>
            <a:spLocks noGrp="1"/>
          </p:cNvSpPr>
          <p:nvPr>
            <p:ph sz="quarter" idx="13"/>
          </p:nvPr>
        </p:nvSpPr>
        <p:spPr>
          <a:xfrm>
            <a:off x="457200" y="1556327"/>
            <a:ext cx="8449294" cy="2302240"/>
          </a:xfrm>
        </p:spPr>
        <p:txBody>
          <a:bodyPr/>
          <a:lstStyle/>
          <a:p>
            <a:pPr marL="255600"/>
            <a:r>
              <a:rPr lang="en-US" dirty="0"/>
              <a:t>Globalization is driving acquisitions; smaller firms cannot expand without a partner</a:t>
            </a:r>
          </a:p>
          <a:p>
            <a:pPr marL="741600" lvl="1"/>
            <a:r>
              <a:rPr lang="en-IN" dirty="0"/>
              <a:t>“It was very clear to us that Helene Curtis did not have the capacity to project itself in emerging markets around the world. As markets get larger, that forces the smaller players to take action</a:t>
            </a:r>
            <a:r>
              <a:rPr lang="en-IN" dirty="0" smtClean="0"/>
              <a:t>.”</a:t>
            </a:r>
            <a:endParaRPr lang="en-IN" dirty="0"/>
          </a:p>
        </p:txBody>
      </p:sp>
      <p:sp>
        <p:nvSpPr>
          <p:cNvPr id="5" name="Content Placeholder 4"/>
          <p:cNvSpPr>
            <a:spLocks noGrp="1"/>
          </p:cNvSpPr>
          <p:nvPr>
            <p:ph sz="quarter" idx="14"/>
          </p:nvPr>
        </p:nvSpPr>
        <p:spPr>
          <a:xfrm>
            <a:off x="798842" y="3937754"/>
            <a:ext cx="8107652" cy="456115"/>
          </a:xfrm>
        </p:spPr>
        <p:txBody>
          <a:bodyPr/>
          <a:lstStyle/>
          <a:p>
            <a:pPr marL="432" indent="0">
              <a:buNone/>
            </a:pPr>
            <a:r>
              <a:rPr lang="en-IN" dirty="0"/>
              <a:t>Ronald Gidwitz, </a:t>
            </a:r>
            <a:r>
              <a:rPr lang="en-IN" dirty="0" smtClean="0"/>
              <a:t>C</a:t>
            </a:r>
            <a:r>
              <a:rPr lang="en-IN" sz="100" dirty="0" smtClean="0"/>
              <a:t> </a:t>
            </a:r>
            <a:r>
              <a:rPr lang="en-IN" dirty="0" smtClean="0"/>
              <a:t>E</a:t>
            </a:r>
            <a:r>
              <a:rPr lang="en-IN" sz="100" dirty="0" smtClean="0"/>
              <a:t> </a:t>
            </a:r>
            <a:r>
              <a:rPr lang="en-IN" dirty="0" smtClean="0"/>
              <a:t>O </a:t>
            </a:r>
            <a:r>
              <a:rPr lang="en-IN" dirty="0"/>
              <a:t>Unilever, on acquiring Helene Curtis</a:t>
            </a:r>
          </a:p>
        </p:txBody>
      </p:sp>
      <p:sp>
        <p:nvSpPr>
          <p:cNvPr id="6" name="Content Placeholder 5"/>
          <p:cNvSpPr>
            <a:spLocks noGrp="1"/>
          </p:cNvSpPr>
          <p:nvPr>
            <p:ph sz="quarter" idx="15"/>
          </p:nvPr>
        </p:nvSpPr>
        <p:spPr/>
        <p:txBody>
          <a:bodyPr/>
          <a:lstStyle/>
          <a:p>
            <a:pPr marL="255600"/>
            <a:r>
              <a:rPr lang="en-IN" dirty="0" smtClean="0"/>
              <a:t>Ownership </a:t>
            </a:r>
            <a:r>
              <a:rPr lang="en-IN" dirty="0"/>
              <a:t>circumvents tariffs &amp; quota barriers, gets new markets, allows technology transfers and gain new manufacturing methods.</a:t>
            </a:r>
          </a:p>
        </p:txBody>
      </p:sp>
    </p:spTree>
    <p:extLst>
      <p:ext uri="{BB962C8B-B14F-4D97-AF65-F5344CB8AC3E}">
        <p14:creationId xmlns:p14="http://schemas.microsoft.com/office/powerpoint/2010/main" val="18217067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p:cNvSpPr>
            <a:spLocks noGrp="1"/>
          </p:cNvSpPr>
          <p:nvPr>
            <p:ph type="title"/>
          </p:nvPr>
        </p:nvSpPr>
        <p:spPr/>
        <p:txBody>
          <a:bodyPr/>
          <a:lstStyle/>
          <a:p>
            <a:r>
              <a:rPr lang="en-US" dirty="0"/>
              <a:t>Learning Objectives</a:t>
            </a:r>
            <a:r>
              <a:rPr lang="en-US" b="0" dirty="0"/>
              <a:t> </a:t>
            </a:r>
            <a:r>
              <a:rPr lang="en-US" sz="2000" b="0" dirty="0"/>
              <a:t>(1 of 2)</a:t>
            </a:r>
            <a:endParaRPr lang="en-IN" dirty="0"/>
          </a:p>
        </p:txBody>
      </p:sp>
      <p:sp>
        <p:nvSpPr>
          <p:cNvPr id="20" name="Content Placeholder 19"/>
          <p:cNvSpPr>
            <a:spLocks noGrp="1"/>
          </p:cNvSpPr>
          <p:nvPr>
            <p:ph sz="quarter" idx="13"/>
          </p:nvPr>
        </p:nvSpPr>
        <p:spPr>
          <a:xfrm>
            <a:off x="457200" y="1556326"/>
            <a:ext cx="8229600" cy="4571342"/>
          </a:xfrm>
        </p:spPr>
        <p:txBody>
          <a:bodyPr/>
          <a:lstStyle/>
          <a:p>
            <a:pPr marL="0" indent="0">
              <a:buNone/>
            </a:pPr>
            <a:r>
              <a:rPr lang="en-US" b="1" dirty="0">
                <a:solidFill>
                  <a:schemeClr val="tx2"/>
                </a:solidFill>
              </a:rPr>
              <a:t>9.1</a:t>
            </a:r>
            <a:r>
              <a:rPr lang="en-US" dirty="0"/>
              <a:t> Explain the advantages and disadvantages of using licensing as a market-entry strategy.</a:t>
            </a:r>
          </a:p>
          <a:p>
            <a:pPr marL="0" indent="0">
              <a:buNone/>
            </a:pPr>
            <a:r>
              <a:rPr lang="en-US" b="1" dirty="0">
                <a:solidFill>
                  <a:schemeClr val="tx2"/>
                </a:solidFill>
              </a:rPr>
              <a:t>9.2 </a:t>
            </a:r>
            <a:r>
              <a:rPr lang="en-US" dirty="0"/>
              <a:t>Compare and contrast the different forms that a company’s foreign investments can take.</a:t>
            </a:r>
          </a:p>
          <a:p>
            <a:pPr marL="0" indent="0">
              <a:buNone/>
            </a:pPr>
            <a:r>
              <a:rPr lang="en-US" b="1" dirty="0">
                <a:solidFill>
                  <a:schemeClr val="tx2"/>
                </a:solidFill>
              </a:rPr>
              <a:t>9.3 </a:t>
            </a:r>
            <a:r>
              <a:rPr lang="en-US" dirty="0"/>
              <a:t>Discuss the factors that contribute to the successful launch of a global strategic partnership.</a:t>
            </a:r>
          </a:p>
          <a:p>
            <a:pPr marL="0" indent="0">
              <a:buNone/>
            </a:pPr>
            <a:r>
              <a:rPr lang="en-US" b="1" dirty="0">
                <a:solidFill>
                  <a:schemeClr val="tx2"/>
                </a:solidFill>
              </a:rPr>
              <a:t>9.4 </a:t>
            </a:r>
            <a:r>
              <a:rPr lang="en-US" dirty="0"/>
              <a:t>Identify some of the challenges associated with partnerships in developing countries.</a:t>
            </a:r>
          </a:p>
          <a:p>
            <a:pPr marL="0" indent="0">
              <a:buNone/>
            </a:pPr>
            <a:r>
              <a:rPr lang="en-US" b="1" dirty="0">
                <a:solidFill>
                  <a:schemeClr val="tx2"/>
                </a:solidFill>
              </a:rPr>
              <a:t>9.5 </a:t>
            </a:r>
            <a:r>
              <a:rPr lang="en-US" dirty="0"/>
              <a:t>Describe the special forms of cooperative strategies found in Asia</a:t>
            </a:r>
            <a:r>
              <a:rPr lang="en-GB" dirty="0"/>
              <a:t>.</a:t>
            </a:r>
            <a:endParaRPr lang="en-IN" dirty="0"/>
          </a:p>
        </p:txBody>
      </p:sp>
    </p:spTree>
    <p:extLst>
      <p:ext uri="{BB962C8B-B14F-4D97-AF65-F5344CB8AC3E}">
        <p14:creationId xmlns:p14="http://schemas.microsoft.com/office/powerpoint/2010/main" val="30254353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Alternatives for Market Entry</a:t>
            </a:r>
            <a:endParaRPr lang="en-IN" dirty="0"/>
          </a:p>
        </p:txBody>
      </p:sp>
      <p:sp>
        <p:nvSpPr>
          <p:cNvPr id="6" name="Content Placeholder 5"/>
          <p:cNvSpPr>
            <a:spLocks noGrp="1"/>
          </p:cNvSpPr>
          <p:nvPr>
            <p:ph sz="quarter" idx="13"/>
          </p:nvPr>
        </p:nvSpPr>
        <p:spPr/>
        <p:txBody>
          <a:bodyPr/>
          <a:lstStyle/>
          <a:p>
            <a:pPr marL="255600"/>
            <a:r>
              <a:rPr lang="en-IN" dirty="0"/>
              <a:t>Licensing, joint ventures, minority or majority equity stake, and </a:t>
            </a:r>
            <a:r>
              <a:rPr lang="en-IN" dirty="0" smtClean="0"/>
              <a:t>ownership</a:t>
            </a:r>
            <a:r>
              <a:rPr lang="en-US" dirty="0"/>
              <a:t>-</a:t>
            </a:r>
            <a:r>
              <a:rPr lang="en-IN" dirty="0" smtClean="0"/>
              <a:t>are </a:t>
            </a:r>
            <a:r>
              <a:rPr lang="en-IN" dirty="0"/>
              <a:t>points along a continuum of alternative strategies for global market entry and expansion.</a:t>
            </a:r>
          </a:p>
          <a:p>
            <a:pPr marL="255600"/>
            <a:r>
              <a:rPr lang="en-IN" dirty="0"/>
              <a:t>Companies may use a combination</a:t>
            </a:r>
          </a:p>
          <a:p>
            <a:pPr marL="741600" lvl="1"/>
            <a:r>
              <a:rPr lang="en-IN" dirty="0"/>
              <a:t>Ex. Borden Foods stopped licensing for branded food products in Japan and set up its own production, distribution, &amp; </a:t>
            </a:r>
            <a:r>
              <a:rPr lang="en-IN" dirty="0" smtClean="0"/>
              <a:t>marketing but </a:t>
            </a:r>
            <a:r>
              <a:rPr lang="en-IN" dirty="0"/>
              <a:t>kept </a:t>
            </a:r>
            <a:r>
              <a:rPr lang="en-IN" dirty="0" smtClean="0"/>
              <a:t>J</a:t>
            </a:r>
            <a:r>
              <a:rPr lang="en-IN" sz="100" dirty="0" smtClean="0"/>
              <a:t> </a:t>
            </a:r>
            <a:r>
              <a:rPr lang="en-IN" dirty="0" smtClean="0"/>
              <a:t>Vs </a:t>
            </a:r>
            <a:r>
              <a:rPr lang="en-IN" dirty="0"/>
              <a:t>in non-food products</a:t>
            </a:r>
          </a:p>
        </p:txBody>
      </p:sp>
    </p:spTree>
    <p:extLst>
      <p:ext uri="{BB962C8B-B14F-4D97-AF65-F5344CB8AC3E}">
        <p14:creationId xmlns:p14="http://schemas.microsoft.com/office/powerpoint/2010/main" val="10054537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Strategic Partnerships</a:t>
            </a:r>
            <a:endParaRPr lang="en-IN" dirty="0"/>
          </a:p>
        </p:txBody>
      </p:sp>
      <p:sp>
        <p:nvSpPr>
          <p:cNvPr id="3" name="Content Placeholder 2"/>
          <p:cNvSpPr>
            <a:spLocks noGrp="1"/>
          </p:cNvSpPr>
          <p:nvPr>
            <p:ph sz="quarter" idx="13"/>
          </p:nvPr>
        </p:nvSpPr>
        <p:spPr>
          <a:xfrm>
            <a:off x="457200" y="1556326"/>
            <a:ext cx="3833446" cy="3598477"/>
          </a:xfrm>
        </p:spPr>
        <p:txBody>
          <a:bodyPr/>
          <a:lstStyle/>
          <a:p>
            <a:pPr marL="255600"/>
            <a:r>
              <a:rPr lang="en-US" dirty="0"/>
              <a:t>Possible terms:</a:t>
            </a:r>
          </a:p>
          <a:p>
            <a:pPr marL="741600" lvl="1"/>
            <a:r>
              <a:rPr lang="en-US" dirty="0"/>
              <a:t>Collaborative agreements</a:t>
            </a:r>
          </a:p>
          <a:p>
            <a:pPr marL="741600" lvl="1"/>
            <a:r>
              <a:rPr lang="en-US" dirty="0"/>
              <a:t>Strategic alliances</a:t>
            </a:r>
          </a:p>
          <a:p>
            <a:pPr marL="741600" lvl="1"/>
            <a:r>
              <a:rPr lang="en-US" dirty="0"/>
              <a:t>Strategic international alliances</a:t>
            </a:r>
          </a:p>
          <a:p>
            <a:pPr marL="741600" lvl="1"/>
            <a:r>
              <a:rPr lang="en-US" dirty="0"/>
              <a:t>Global strategic partnerships</a:t>
            </a:r>
            <a:endParaRPr lang="en-IN" dirty="0"/>
          </a:p>
        </p:txBody>
      </p:sp>
      <p:pic>
        <p:nvPicPr>
          <p:cNvPr id="5" name="Picture 3" descr="The flight crew of a one world plane poses for the camera at a press even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7377" y="1556326"/>
            <a:ext cx="4049423" cy="3037068"/>
          </a:xfrm>
          <a:prstGeom prst="rect">
            <a:avLst/>
          </a:prstGeom>
        </p:spPr>
      </p:pic>
      <p:sp>
        <p:nvSpPr>
          <p:cNvPr id="4" name="Content Placeholder 3"/>
          <p:cNvSpPr>
            <a:spLocks noGrp="1"/>
          </p:cNvSpPr>
          <p:nvPr>
            <p:ph sz="quarter" idx="14"/>
          </p:nvPr>
        </p:nvSpPr>
        <p:spPr>
          <a:xfrm>
            <a:off x="4662437" y="4825576"/>
            <a:ext cx="3984171" cy="593917"/>
          </a:xfrm>
        </p:spPr>
        <p:txBody>
          <a:bodyPr/>
          <a:lstStyle/>
          <a:p>
            <a:pPr marL="432" indent="0">
              <a:buNone/>
            </a:pPr>
            <a:r>
              <a:rPr lang="en-US" sz="1600" dirty="0">
                <a:ea typeface="ＭＳ Ｐゴシック" pitchFamily="34" charset="-128"/>
              </a:rPr>
              <a:t>Oneworld is a </a:t>
            </a:r>
            <a:r>
              <a:rPr lang="en-US" sz="1600" dirty="0" smtClean="0">
                <a:ea typeface="ＭＳ Ｐゴシック" pitchFamily="34" charset="-128"/>
              </a:rPr>
              <a:t>G</a:t>
            </a:r>
            <a:r>
              <a:rPr lang="en-US" sz="100" dirty="0" smtClean="0">
                <a:ea typeface="ＭＳ Ｐゴシック" pitchFamily="34" charset="-128"/>
              </a:rPr>
              <a:t> </a:t>
            </a:r>
            <a:r>
              <a:rPr lang="en-US" sz="1600" dirty="0" smtClean="0">
                <a:ea typeface="ＭＳ Ｐゴシック" pitchFamily="34" charset="-128"/>
              </a:rPr>
              <a:t>S</a:t>
            </a:r>
            <a:r>
              <a:rPr lang="en-US" sz="100" dirty="0" smtClean="0">
                <a:ea typeface="ＭＳ Ｐゴシック" pitchFamily="34" charset="-128"/>
              </a:rPr>
              <a:t> </a:t>
            </a:r>
            <a:r>
              <a:rPr lang="en-US" sz="1600" dirty="0" smtClean="0">
                <a:ea typeface="ＭＳ Ｐゴシック" pitchFamily="34" charset="-128"/>
              </a:rPr>
              <a:t>P </a:t>
            </a:r>
            <a:r>
              <a:rPr lang="en-US" sz="1600" dirty="0">
                <a:ea typeface="ＭＳ Ｐゴシック" pitchFamily="34" charset="-128"/>
              </a:rPr>
              <a:t>made up of American Airlines and other airlines around the world.</a:t>
            </a:r>
            <a:endParaRPr lang="en-IN" sz="1600" dirty="0"/>
          </a:p>
        </p:txBody>
      </p:sp>
    </p:spTree>
    <p:extLst>
      <p:ext uri="{BB962C8B-B14F-4D97-AF65-F5344CB8AC3E}">
        <p14:creationId xmlns:p14="http://schemas.microsoft.com/office/powerpoint/2010/main" val="154425387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The Nature of </a:t>
            </a:r>
            <a:r>
              <a:rPr lang="en-US" sz="3400" dirty="0" smtClean="0"/>
              <a:t>Global </a:t>
            </a:r>
            <a:r>
              <a:rPr lang="en-US" sz="3400" dirty="0"/>
              <a:t>Strategic Partnerships</a:t>
            </a:r>
            <a:endParaRPr lang="en-IN" sz="3400" dirty="0"/>
          </a:p>
        </p:txBody>
      </p:sp>
      <p:pic>
        <p:nvPicPr>
          <p:cNvPr id="7" name="Picture 2" descr="The graph shows a triangle with the vertices labelled customers, competitors, and markets. A circle is inscribed in the triangle with labels where the circle intersects the sides of the triangle. Independence of participants is between customers and competitors. Ongoing contributions is between competitors and markets. Shared benefits is between markets and customers. Arrows point between each of these. The arrow between shared benefits and independence of participants is labelled alliance. The middle of the circle and triangle is labelled cooperati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3248" y="1814787"/>
            <a:ext cx="4977505" cy="4252839"/>
          </a:xfrm>
          <a:prstGeom prst="rect">
            <a:avLst/>
          </a:prstGeom>
        </p:spPr>
      </p:pic>
    </p:spTree>
    <p:extLst>
      <p:ext uri="{BB962C8B-B14F-4D97-AF65-F5344CB8AC3E}">
        <p14:creationId xmlns:p14="http://schemas.microsoft.com/office/powerpoint/2010/main" val="39363648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smtClean="0"/>
              <a:t>Characteristics of Global Strategic Partnerships</a:t>
            </a:r>
            <a:endParaRPr lang="en-IN" sz="3400" dirty="0"/>
          </a:p>
        </p:txBody>
      </p:sp>
      <p:sp>
        <p:nvSpPr>
          <p:cNvPr id="3" name="Content Placeholder 2"/>
          <p:cNvSpPr>
            <a:spLocks noGrp="1"/>
          </p:cNvSpPr>
          <p:nvPr>
            <p:ph sz="quarter" idx="13"/>
          </p:nvPr>
        </p:nvSpPr>
        <p:spPr/>
        <p:txBody>
          <a:bodyPr/>
          <a:lstStyle/>
          <a:p>
            <a:pPr marL="255600"/>
            <a:r>
              <a:rPr lang="en-US" dirty="0"/>
              <a:t>Participants remain independent following formation of the alliance</a:t>
            </a:r>
          </a:p>
          <a:p>
            <a:pPr marL="255600"/>
            <a:r>
              <a:rPr lang="en-US" dirty="0"/>
              <a:t>Participants share benefits of alliance as well as control over performance of assigned tasks</a:t>
            </a:r>
          </a:p>
          <a:p>
            <a:pPr marL="255600"/>
            <a:r>
              <a:rPr lang="en-US" dirty="0"/>
              <a:t>Participants make ongoing contributions in technology, products, and other key strategic areas</a:t>
            </a:r>
            <a:endParaRPr lang="en-IN" dirty="0"/>
          </a:p>
        </p:txBody>
      </p:sp>
    </p:spTree>
    <p:extLst>
      <p:ext uri="{BB962C8B-B14F-4D97-AF65-F5344CB8AC3E}">
        <p14:creationId xmlns:p14="http://schemas.microsoft.com/office/powerpoint/2010/main" val="150543293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Five Attributes of True Global Strategic Partnerships</a:t>
            </a:r>
            <a:endParaRPr lang="en-IN" sz="3400" dirty="0"/>
          </a:p>
        </p:txBody>
      </p:sp>
      <p:sp>
        <p:nvSpPr>
          <p:cNvPr id="3" name="Content Placeholder 2"/>
          <p:cNvSpPr>
            <a:spLocks noGrp="1"/>
          </p:cNvSpPr>
          <p:nvPr>
            <p:ph sz="quarter" idx="13"/>
          </p:nvPr>
        </p:nvSpPr>
        <p:spPr/>
        <p:txBody>
          <a:bodyPr/>
          <a:lstStyle/>
          <a:p>
            <a:pPr marL="255600"/>
            <a:r>
              <a:rPr lang="en-US" dirty="0"/>
              <a:t>Two or more companies develop a joint long-term strategy</a:t>
            </a:r>
          </a:p>
          <a:p>
            <a:pPr marL="255600"/>
            <a:r>
              <a:rPr lang="en-US" dirty="0"/>
              <a:t>Relationship is reciprocal</a:t>
            </a:r>
          </a:p>
          <a:p>
            <a:pPr marL="255600"/>
            <a:r>
              <a:rPr lang="en-US" dirty="0" smtClean="0"/>
              <a:t>Partners</a:t>
            </a:r>
            <a:r>
              <a:rPr lang="en-IN" altLang="ja-JP" dirty="0" smtClean="0"/>
              <a:t>’</a:t>
            </a:r>
            <a:r>
              <a:rPr lang="en-US" dirty="0" smtClean="0"/>
              <a:t> </a:t>
            </a:r>
            <a:r>
              <a:rPr lang="en-US" dirty="0"/>
              <a:t>vision and efforts are global</a:t>
            </a:r>
          </a:p>
          <a:p>
            <a:pPr marL="255600"/>
            <a:r>
              <a:rPr lang="en-US" dirty="0"/>
              <a:t>Relationship is organized along horizontal lines (not vertical)</a:t>
            </a:r>
          </a:p>
          <a:p>
            <a:pPr marL="255600"/>
            <a:r>
              <a:rPr lang="en-US" dirty="0"/>
              <a:t>When competing in markets not covered by alliance, participants retain national and ideological identities</a:t>
            </a:r>
            <a:endParaRPr lang="en-IN" dirty="0"/>
          </a:p>
        </p:txBody>
      </p:sp>
    </p:spTree>
    <p:extLst>
      <p:ext uri="{BB962C8B-B14F-4D97-AF65-F5344CB8AC3E}">
        <p14:creationId xmlns:p14="http://schemas.microsoft.com/office/powerpoint/2010/main" val="399836958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Success Factors of Alliances</a:t>
            </a:r>
            <a:r>
              <a:rPr lang="en-US" b="0" dirty="0"/>
              <a:t> </a:t>
            </a:r>
            <a:r>
              <a:rPr lang="en-US" sz="2000" b="0" dirty="0"/>
              <a:t>(1 of 2)</a:t>
            </a:r>
            <a:endParaRPr lang="en-IN" dirty="0"/>
          </a:p>
        </p:txBody>
      </p:sp>
      <p:sp>
        <p:nvSpPr>
          <p:cNvPr id="3" name="Content Placeholder 2"/>
          <p:cNvSpPr>
            <a:spLocks noGrp="1"/>
          </p:cNvSpPr>
          <p:nvPr>
            <p:ph sz="quarter" idx="13"/>
          </p:nvPr>
        </p:nvSpPr>
        <p:spPr/>
        <p:txBody>
          <a:bodyPr/>
          <a:lstStyle/>
          <a:p>
            <a:pPr marL="255600"/>
            <a:r>
              <a:rPr lang="en-US" b="1" dirty="0"/>
              <a:t>Mission: </a:t>
            </a:r>
            <a:r>
              <a:rPr lang="en-US" dirty="0"/>
              <a:t>Successful </a:t>
            </a:r>
            <a:r>
              <a:rPr lang="en-US" dirty="0" smtClean="0"/>
              <a:t>G</a:t>
            </a:r>
            <a:r>
              <a:rPr lang="en-US" sz="100" dirty="0" smtClean="0"/>
              <a:t> </a:t>
            </a:r>
            <a:r>
              <a:rPr lang="en-US" dirty="0" smtClean="0"/>
              <a:t>S</a:t>
            </a:r>
            <a:r>
              <a:rPr lang="en-US" sz="100" dirty="0" smtClean="0"/>
              <a:t> </a:t>
            </a:r>
            <a:r>
              <a:rPr lang="en-US" dirty="0" smtClean="0"/>
              <a:t>Ps </a:t>
            </a:r>
            <a:r>
              <a:rPr lang="en-US" dirty="0"/>
              <a:t>create win-win situations, where participants pursue objectives on the basis of mutual need or advantage.</a:t>
            </a:r>
          </a:p>
          <a:p>
            <a:pPr marL="255600"/>
            <a:r>
              <a:rPr lang="en-US" b="1" dirty="0"/>
              <a:t>Strategy: </a:t>
            </a:r>
            <a:r>
              <a:rPr lang="en-US" dirty="0"/>
              <a:t>A company may establish separate G</a:t>
            </a:r>
            <a:r>
              <a:rPr lang="en-US" sz="100" dirty="0"/>
              <a:t> </a:t>
            </a:r>
            <a:r>
              <a:rPr lang="en-US" dirty="0"/>
              <a:t>S</a:t>
            </a:r>
            <a:r>
              <a:rPr lang="en-US" sz="100" dirty="0"/>
              <a:t> </a:t>
            </a:r>
            <a:r>
              <a:rPr lang="en-US" dirty="0"/>
              <a:t>Ps</a:t>
            </a:r>
            <a:r>
              <a:rPr lang="en-US" dirty="0" smtClean="0"/>
              <a:t> </a:t>
            </a:r>
            <a:r>
              <a:rPr lang="en-US" dirty="0"/>
              <a:t>with different partners; strategy must be thought out up front to avoid conflicts.</a:t>
            </a:r>
          </a:p>
          <a:p>
            <a:pPr marL="255600"/>
            <a:r>
              <a:rPr lang="en-US" b="1" dirty="0"/>
              <a:t>Governance: </a:t>
            </a:r>
            <a:r>
              <a:rPr lang="en-US" dirty="0"/>
              <a:t>Discussion and consensus must be the norms. Partners must be viewed as equals.</a:t>
            </a:r>
            <a:endParaRPr lang="en-IN" dirty="0"/>
          </a:p>
        </p:txBody>
      </p:sp>
    </p:spTree>
    <p:extLst>
      <p:ext uri="{BB962C8B-B14F-4D97-AF65-F5344CB8AC3E}">
        <p14:creationId xmlns:p14="http://schemas.microsoft.com/office/powerpoint/2010/main" val="408373978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Success Factors of Alliances</a:t>
            </a:r>
            <a:r>
              <a:rPr lang="en-US" b="0" dirty="0"/>
              <a:t> </a:t>
            </a:r>
            <a:r>
              <a:rPr lang="en-US" sz="2000" b="0" dirty="0" smtClean="0"/>
              <a:t>(2 </a:t>
            </a:r>
            <a:r>
              <a:rPr lang="en-US" sz="2000" b="0" dirty="0"/>
              <a:t>of 2)</a:t>
            </a:r>
            <a:endParaRPr lang="en-IN" dirty="0"/>
          </a:p>
        </p:txBody>
      </p:sp>
      <p:sp>
        <p:nvSpPr>
          <p:cNvPr id="3" name="Content Placeholder 2"/>
          <p:cNvSpPr>
            <a:spLocks noGrp="1"/>
          </p:cNvSpPr>
          <p:nvPr>
            <p:ph sz="quarter" idx="13"/>
          </p:nvPr>
        </p:nvSpPr>
        <p:spPr>
          <a:xfrm>
            <a:off x="457199" y="1556326"/>
            <a:ext cx="8461169" cy="4434275"/>
          </a:xfrm>
        </p:spPr>
        <p:txBody>
          <a:bodyPr/>
          <a:lstStyle/>
          <a:p>
            <a:pPr marL="255600"/>
            <a:r>
              <a:rPr lang="en-US" b="1" dirty="0"/>
              <a:t>Culture: </a:t>
            </a:r>
            <a:r>
              <a:rPr lang="en-US" dirty="0"/>
              <a:t>Personal chemistry is important, as is the successful development of a shared set of values</a:t>
            </a:r>
            <a:r>
              <a:rPr lang="en-US" dirty="0" smtClean="0"/>
              <a:t>.</a:t>
            </a:r>
            <a:endParaRPr lang="en-US" dirty="0"/>
          </a:p>
          <a:p>
            <a:pPr marL="255600"/>
            <a:r>
              <a:rPr lang="en-US" b="1" dirty="0"/>
              <a:t>Organization: </a:t>
            </a:r>
            <a:r>
              <a:rPr lang="en-US" dirty="0"/>
              <a:t>Innovative structures and designs may be needed to offset the complexity of multi-country management.</a:t>
            </a:r>
          </a:p>
          <a:p>
            <a:pPr marL="255600"/>
            <a:r>
              <a:rPr lang="en-US" b="1" dirty="0"/>
              <a:t>Management: </a:t>
            </a:r>
            <a:r>
              <a:rPr lang="en-US" dirty="0"/>
              <a:t>Potentially divisive issues must be identified in advance and clear, unitary lines of authority established that will result in commitment by all partners.</a:t>
            </a:r>
            <a:endParaRPr lang="en-IN" dirty="0"/>
          </a:p>
        </p:txBody>
      </p:sp>
    </p:spTree>
    <p:extLst>
      <p:ext uri="{BB962C8B-B14F-4D97-AF65-F5344CB8AC3E}">
        <p14:creationId xmlns:p14="http://schemas.microsoft.com/office/powerpoint/2010/main" val="12795272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Alliances with Asian Competitors</a:t>
            </a:r>
            <a:endParaRPr lang="en-IN" dirty="0"/>
          </a:p>
        </p:txBody>
      </p:sp>
      <p:sp>
        <p:nvSpPr>
          <p:cNvPr id="3" name="Content Placeholder 2"/>
          <p:cNvSpPr>
            <a:spLocks noGrp="1"/>
          </p:cNvSpPr>
          <p:nvPr>
            <p:ph sz="quarter" idx="13"/>
          </p:nvPr>
        </p:nvSpPr>
        <p:spPr>
          <a:xfrm>
            <a:off x="457200" y="1556326"/>
            <a:ext cx="8229600" cy="4573169"/>
          </a:xfrm>
        </p:spPr>
        <p:txBody>
          <a:bodyPr/>
          <a:lstStyle/>
          <a:p>
            <a:pPr marL="255600"/>
            <a:r>
              <a:rPr lang="en-US" dirty="0"/>
              <a:t>Western companies must learn from Asian firms’ excellence in manufacturing, overcome </a:t>
            </a:r>
            <a:r>
              <a:rPr lang="en-US" dirty="0" smtClean="0"/>
              <a:t>N</a:t>
            </a:r>
            <a:r>
              <a:rPr lang="en-US" sz="100" dirty="0" smtClean="0"/>
              <a:t> </a:t>
            </a:r>
            <a:r>
              <a:rPr lang="en-US" dirty="0" smtClean="0"/>
              <a:t>I</a:t>
            </a:r>
            <a:r>
              <a:rPr lang="en-US" sz="100" dirty="0" smtClean="0"/>
              <a:t> </a:t>
            </a:r>
            <a:r>
              <a:rPr lang="en-US" dirty="0" smtClean="0"/>
              <a:t>H </a:t>
            </a:r>
            <a:r>
              <a:rPr lang="en-US" dirty="0"/>
              <a:t>syndrome, become students, not </a:t>
            </a:r>
            <a:r>
              <a:rPr lang="en-US" dirty="0" smtClean="0"/>
              <a:t>teachers</a:t>
            </a:r>
            <a:endParaRPr lang="en-US" dirty="0"/>
          </a:p>
          <a:p>
            <a:pPr marL="255600"/>
            <a:r>
              <a:rPr lang="en-US" dirty="0"/>
              <a:t>Four common problem areas</a:t>
            </a:r>
          </a:p>
          <a:p>
            <a:pPr marL="741600" lvl="1"/>
            <a:r>
              <a:rPr lang="en-US" dirty="0"/>
              <a:t>Each partner had a different dream</a:t>
            </a:r>
          </a:p>
          <a:p>
            <a:pPr marL="741600" lvl="1"/>
            <a:r>
              <a:rPr lang="en-US" dirty="0"/>
              <a:t>Each must contribute to the alliance and each must depend on the other to a degree that justifies the alliance</a:t>
            </a:r>
          </a:p>
          <a:p>
            <a:pPr marL="741600" lvl="1"/>
            <a:r>
              <a:rPr lang="en-US" dirty="0"/>
              <a:t>Differences in management philosophy, expectations, and </a:t>
            </a:r>
            <a:r>
              <a:rPr lang="en-US" dirty="0" smtClean="0"/>
              <a:t>approaches</a:t>
            </a:r>
            <a:endParaRPr lang="en-US" dirty="0"/>
          </a:p>
          <a:p>
            <a:pPr marL="741600" lvl="1"/>
            <a:r>
              <a:rPr lang="en-US" dirty="0"/>
              <a:t>No corporate memory</a:t>
            </a:r>
            <a:endParaRPr lang="en-IN" dirty="0"/>
          </a:p>
        </p:txBody>
      </p:sp>
    </p:spTree>
    <p:extLst>
      <p:ext uri="{BB962C8B-B14F-4D97-AF65-F5344CB8AC3E}">
        <p14:creationId xmlns:p14="http://schemas.microsoft.com/office/powerpoint/2010/main" val="336293741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330540" cy="1097279"/>
          </a:xfrm>
        </p:spPr>
        <p:txBody>
          <a:bodyPr/>
          <a:lstStyle/>
          <a:p>
            <a:r>
              <a:rPr lang="en-IN" sz="3400" dirty="0"/>
              <a:t>Cooperative Alliance in Japan: Keiretsu</a:t>
            </a:r>
          </a:p>
        </p:txBody>
      </p:sp>
      <p:sp>
        <p:nvSpPr>
          <p:cNvPr id="3" name="Content Placeholder 2"/>
          <p:cNvSpPr>
            <a:spLocks noGrp="1"/>
          </p:cNvSpPr>
          <p:nvPr>
            <p:ph sz="quarter" idx="13"/>
          </p:nvPr>
        </p:nvSpPr>
        <p:spPr>
          <a:xfrm>
            <a:off x="457199" y="1556326"/>
            <a:ext cx="8532421" cy="4434275"/>
          </a:xfrm>
        </p:spPr>
        <p:txBody>
          <a:bodyPr/>
          <a:lstStyle/>
          <a:p>
            <a:pPr marL="255600"/>
            <a:r>
              <a:rPr lang="en-US" dirty="0"/>
              <a:t>Inter-business alliance or enterprise groups in which business families join together to fight for market share</a:t>
            </a:r>
          </a:p>
          <a:p>
            <a:pPr marL="255600"/>
            <a:r>
              <a:rPr lang="en-US" dirty="0"/>
              <a:t>Often cemented by bank ownership of large blocks of stock and by cross-ownership of stock between a company and its buyers and non-financial suppliers</a:t>
            </a:r>
          </a:p>
          <a:p>
            <a:pPr marL="255600"/>
            <a:r>
              <a:rPr lang="en-US" dirty="0"/>
              <a:t>Keiretsu executives can legally sit on each </a:t>
            </a:r>
            <a:r>
              <a:rPr lang="en-US" dirty="0" smtClean="0"/>
              <a:t>other</a:t>
            </a:r>
            <a:r>
              <a:rPr lang="en-IN" altLang="ja-JP" dirty="0" smtClean="0"/>
              <a:t>’</a:t>
            </a:r>
            <a:r>
              <a:rPr lang="en-US" dirty="0" smtClean="0"/>
              <a:t>s </a:t>
            </a:r>
            <a:r>
              <a:rPr lang="en-US" dirty="0"/>
              <a:t>boards, share information, and coordinate prices</a:t>
            </a:r>
            <a:endParaRPr lang="en-IN" dirty="0"/>
          </a:p>
        </p:txBody>
      </p:sp>
    </p:spTree>
    <p:extLst>
      <p:ext uri="{BB962C8B-B14F-4D97-AF65-F5344CB8AC3E}">
        <p14:creationId xmlns:p14="http://schemas.microsoft.com/office/powerpoint/2010/main" val="123758496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Horizontal Keiretsu</a:t>
            </a:r>
            <a:endParaRPr lang="en-IN" dirty="0"/>
          </a:p>
        </p:txBody>
      </p:sp>
      <p:sp>
        <p:nvSpPr>
          <p:cNvPr id="3" name="Content Placeholder 2"/>
          <p:cNvSpPr>
            <a:spLocks noGrp="1"/>
          </p:cNvSpPr>
          <p:nvPr>
            <p:ph sz="quarter" idx="13"/>
          </p:nvPr>
        </p:nvSpPr>
        <p:spPr>
          <a:xfrm>
            <a:off x="457200" y="1556326"/>
            <a:ext cx="8413668" cy="4434275"/>
          </a:xfrm>
        </p:spPr>
        <p:txBody>
          <a:bodyPr/>
          <a:lstStyle/>
          <a:p>
            <a:pPr marL="255600"/>
            <a:r>
              <a:rPr lang="en-US" dirty="0"/>
              <a:t>Big Six</a:t>
            </a:r>
            <a:r>
              <a:rPr lang="en-US" dirty="0" smtClean="0"/>
              <a:t>: Mitsui</a:t>
            </a:r>
            <a:r>
              <a:rPr lang="en-US" dirty="0"/>
              <a:t>, Mitsubishi, Sumitomo, Fuyo, Sanwa, </a:t>
            </a:r>
            <a:r>
              <a:rPr lang="en-US" dirty="0" smtClean="0"/>
              <a:t>D</a:t>
            </a:r>
            <a:r>
              <a:rPr lang="en-US" sz="100" dirty="0" smtClean="0"/>
              <a:t> </a:t>
            </a:r>
            <a:r>
              <a:rPr lang="en-US" dirty="0" smtClean="0"/>
              <a:t>K</a:t>
            </a:r>
            <a:r>
              <a:rPr lang="en-US" sz="100" dirty="0" smtClean="0"/>
              <a:t> </a:t>
            </a:r>
            <a:r>
              <a:rPr lang="en-US" dirty="0" smtClean="0"/>
              <a:t>B </a:t>
            </a:r>
            <a:r>
              <a:rPr lang="en-US" dirty="0"/>
              <a:t>Groups</a:t>
            </a:r>
          </a:p>
          <a:p>
            <a:pPr marL="255600"/>
            <a:r>
              <a:rPr lang="en-US" dirty="0"/>
              <a:t>Horizontal keiretsu</a:t>
            </a:r>
            <a:r>
              <a:rPr lang="en-US" dirty="0" smtClean="0"/>
              <a:t>: intragroup </a:t>
            </a:r>
            <a:r>
              <a:rPr lang="en-US" dirty="0"/>
              <a:t>relationships involve shared stock holdings and trading relations</a:t>
            </a:r>
          </a:p>
          <a:p>
            <a:pPr marL="255600"/>
            <a:r>
              <a:rPr lang="en-US" dirty="0"/>
              <a:t>Large, powerful with revenues in hundreds of billions</a:t>
            </a:r>
          </a:p>
          <a:p>
            <a:pPr marL="255600"/>
            <a:r>
              <a:rPr lang="en-US" dirty="0"/>
              <a:t>Can block foreign suppliers causing higher prices</a:t>
            </a:r>
          </a:p>
          <a:p>
            <a:pPr marL="255600"/>
            <a:r>
              <a:rPr lang="en-US" dirty="0"/>
              <a:t>Promotes corporate stability, risk sharing, long-term employment</a:t>
            </a:r>
            <a:endParaRPr lang="en-IN" dirty="0"/>
          </a:p>
        </p:txBody>
      </p:sp>
    </p:spTree>
    <p:extLst>
      <p:ext uri="{BB962C8B-B14F-4D97-AF65-F5344CB8AC3E}">
        <p14:creationId xmlns:p14="http://schemas.microsoft.com/office/powerpoint/2010/main" val="9233367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a:t>
            </a:r>
            <a:r>
              <a:rPr lang="en-US" b="0" dirty="0"/>
              <a:t> </a:t>
            </a:r>
            <a:r>
              <a:rPr lang="en-US" sz="2000" b="0" dirty="0" smtClean="0"/>
              <a:t>(2 </a:t>
            </a:r>
            <a:r>
              <a:rPr lang="en-US" sz="2000" b="0" dirty="0"/>
              <a:t>of 2)</a:t>
            </a:r>
            <a:endParaRPr lang="en-IN" dirty="0"/>
          </a:p>
        </p:txBody>
      </p:sp>
      <p:sp>
        <p:nvSpPr>
          <p:cNvPr id="3" name="Content Placeholder 2"/>
          <p:cNvSpPr>
            <a:spLocks noGrp="1"/>
          </p:cNvSpPr>
          <p:nvPr>
            <p:ph sz="quarter" idx="13"/>
          </p:nvPr>
        </p:nvSpPr>
        <p:spPr>
          <a:xfrm>
            <a:off x="457200" y="1556326"/>
            <a:ext cx="8413668" cy="4434275"/>
          </a:xfrm>
        </p:spPr>
        <p:txBody>
          <a:bodyPr/>
          <a:lstStyle/>
          <a:p>
            <a:pPr marL="0" indent="0">
              <a:buNone/>
            </a:pPr>
            <a:r>
              <a:rPr lang="en-US" b="1" dirty="0">
                <a:solidFill>
                  <a:schemeClr val="tx2"/>
                </a:solidFill>
              </a:rPr>
              <a:t>9.6</a:t>
            </a:r>
            <a:r>
              <a:rPr lang="en-US" dirty="0"/>
              <a:t> Explain the evolution of cooperative strategies in the 21</a:t>
            </a:r>
            <a:r>
              <a:rPr lang="en-US" baseline="30000" dirty="0"/>
              <a:t>st</a:t>
            </a:r>
            <a:r>
              <a:rPr lang="en-US" dirty="0"/>
              <a:t> century.</a:t>
            </a:r>
          </a:p>
          <a:p>
            <a:pPr marL="0" indent="0">
              <a:buNone/>
            </a:pPr>
            <a:r>
              <a:rPr lang="en-US" b="1" dirty="0">
                <a:solidFill>
                  <a:schemeClr val="tx2"/>
                </a:solidFill>
              </a:rPr>
              <a:t>9.7 </a:t>
            </a:r>
            <a:r>
              <a:rPr lang="en-US" dirty="0"/>
              <a:t>Use the market expansion strategies matrix to explain the strategies used by the world’s biggest global companies.</a:t>
            </a:r>
            <a:endParaRPr lang="en-IN" dirty="0"/>
          </a:p>
        </p:txBody>
      </p:sp>
    </p:spTree>
    <p:extLst>
      <p:ext uri="{BB962C8B-B14F-4D97-AF65-F5344CB8AC3E}">
        <p14:creationId xmlns:p14="http://schemas.microsoft.com/office/powerpoint/2010/main" val="314615454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Keiretsu</a:t>
            </a:r>
            <a:endParaRPr lang="en-IN" dirty="0"/>
          </a:p>
        </p:txBody>
      </p:sp>
      <p:sp>
        <p:nvSpPr>
          <p:cNvPr id="3" name="Content Placeholder 2"/>
          <p:cNvSpPr>
            <a:spLocks noGrp="1"/>
          </p:cNvSpPr>
          <p:nvPr>
            <p:ph sz="quarter" idx="13"/>
          </p:nvPr>
        </p:nvSpPr>
        <p:spPr/>
        <p:txBody>
          <a:bodyPr/>
          <a:lstStyle/>
          <a:p>
            <a:pPr marL="255600">
              <a:tabLst>
                <a:tab pos="171450" algn="l"/>
              </a:tabLst>
            </a:pPr>
            <a:r>
              <a:rPr lang="en-US" dirty="0"/>
              <a:t>Vertical keiretsu: Hierarchical alliances between manufacturers and retailers</a:t>
            </a:r>
          </a:p>
          <a:p>
            <a:pPr marL="741600" lvl="1">
              <a:tabLst>
                <a:tab pos="171450" algn="l"/>
              </a:tabLst>
            </a:pPr>
            <a:r>
              <a:rPr lang="en-US" dirty="0"/>
              <a:t>Matshusita sells its products through its chain of National stores; 50-80% of products are Matshusita brands Panasonic, Technics, and Quasar</a:t>
            </a:r>
          </a:p>
          <a:p>
            <a:pPr marL="255600">
              <a:tabLst>
                <a:tab pos="171450" algn="l"/>
              </a:tabLst>
            </a:pPr>
            <a:r>
              <a:rPr lang="en-US" dirty="0"/>
              <a:t>Manufacturing keiretsu: Vertical hierarchical alliances between automakers, suppliers, and component manufacturers</a:t>
            </a:r>
            <a:endParaRPr lang="en-IN" dirty="0"/>
          </a:p>
        </p:txBody>
      </p:sp>
    </p:spTree>
    <p:extLst>
      <p:ext uri="{BB962C8B-B14F-4D97-AF65-F5344CB8AC3E}">
        <p14:creationId xmlns:p14="http://schemas.microsoft.com/office/powerpoint/2010/main" val="229278941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dirty="0"/>
              <a:t>Cooperative Strategies in South Korea: Chaebol</a:t>
            </a:r>
          </a:p>
        </p:txBody>
      </p:sp>
      <p:sp>
        <p:nvSpPr>
          <p:cNvPr id="3" name="Content Placeholder 2"/>
          <p:cNvSpPr>
            <a:spLocks noGrp="1"/>
          </p:cNvSpPr>
          <p:nvPr>
            <p:ph sz="quarter" idx="13"/>
          </p:nvPr>
        </p:nvSpPr>
        <p:spPr/>
        <p:txBody>
          <a:bodyPr/>
          <a:lstStyle/>
          <a:p>
            <a:pPr marL="255600"/>
            <a:r>
              <a:rPr lang="en-US" dirty="0"/>
              <a:t>Composed of dozens of companies, centered around a bank or holding company, and dominated by a founding family</a:t>
            </a:r>
          </a:p>
          <a:p>
            <a:pPr marL="741600" lvl="1"/>
            <a:r>
              <a:rPr lang="en-US" dirty="0"/>
              <a:t>Samsung</a:t>
            </a:r>
          </a:p>
          <a:p>
            <a:pPr marL="741600" lvl="1"/>
            <a:r>
              <a:rPr lang="en-US" dirty="0" smtClean="0"/>
              <a:t>L</a:t>
            </a:r>
            <a:r>
              <a:rPr lang="en-US" sz="100" dirty="0" smtClean="0"/>
              <a:t> </a:t>
            </a:r>
            <a:r>
              <a:rPr lang="en-US" dirty="0" smtClean="0"/>
              <a:t>G</a:t>
            </a:r>
            <a:endParaRPr lang="en-US" dirty="0"/>
          </a:p>
          <a:p>
            <a:pPr marL="741600" lvl="1"/>
            <a:r>
              <a:rPr lang="en-US" dirty="0"/>
              <a:t>Hyundai</a:t>
            </a:r>
          </a:p>
          <a:p>
            <a:pPr marL="741600" lvl="1"/>
            <a:r>
              <a:rPr lang="en-US" dirty="0"/>
              <a:t>Daewoo</a:t>
            </a:r>
            <a:endParaRPr lang="en-IN" dirty="0"/>
          </a:p>
        </p:txBody>
      </p:sp>
    </p:spTree>
    <p:extLst>
      <p:ext uri="{BB962C8B-B14F-4D97-AF65-F5344CB8AC3E}">
        <p14:creationId xmlns:p14="http://schemas.microsoft.com/office/powerpoint/2010/main" val="34946925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21st Century Cooperative Strategies</a:t>
            </a:r>
            <a:endParaRPr lang="en-IN" dirty="0"/>
          </a:p>
        </p:txBody>
      </p:sp>
      <p:sp>
        <p:nvSpPr>
          <p:cNvPr id="3" name="Content Placeholder 2"/>
          <p:cNvSpPr>
            <a:spLocks noGrp="1"/>
          </p:cNvSpPr>
          <p:nvPr>
            <p:ph sz="quarter" idx="13"/>
          </p:nvPr>
        </p:nvSpPr>
        <p:spPr/>
        <p:txBody>
          <a:bodyPr/>
          <a:lstStyle/>
          <a:p>
            <a:pPr marL="255600"/>
            <a:r>
              <a:rPr lang="en-US" dirty="0"/>
              <a:t>Semantech</a:t>
            </a:r>
            <a:r>
              <a:rPr lang="en-US" dirty="0" smtClean="0"/>
              <a:t>: Consortium </a:t>
            </a:r>
            <a:r>
              <a:rPr lang="en-US" dirty="0"/>
              <a:t>of 14 tech companies tasked with saving the U.S. chip-making industry</a:t>
            </a:r>
          </a:p>
          <a:p>
            <a:pPr marL="255600"/>
            <a:r>
              <a:rPr lang="en-US" dirty="0"/>
              <a:t>Relationship enterprise: groupings of firms from different industries and countries with common goals and act as one entity</a:t>
            </a:r>
          </a:p>
          <a:p>
            <a:pPr marL="255600"/>
            <a:r>
              <a:rPr lang="en-US" dirty="0"/>
              <a:t>Next stage of evolution of the strategic alliance</a:t>
            </a:r>
          </a:p>
          <a:p>
            <a:pPr marL="741600" lvl="1"/>
            <a:r>
              <a:rPr lang="en-US" b="1" dirty="0"/>
              <a:t>Super-alliance</a:t>
            </a:r>
          </a:p>
          <a:p>
            <a:pPr marL="741600" lvl="1"/>
            <a:r>
              <a:rPr lang="en-US" b="1" dirty="0"/>
              <a:t>Virtual corporation</a:t>
            </a:r>
            <a:endParaRPr lang="en-IN" b="1" dirty="0"/>
          </a:p>
        </p:txBody>
      </p:sp>
    </p:spTree>
    <p:extLst>
      <p:ext uri="{BB962C8B-B14F-4D97-AF65-F5344CB8AC3E}">
        <p14:creationId xmlns:p14="http://schemas.microsoft.com/office/powerpoint/2010/main" val="364211291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Table 9-6 Market Expansion Strategies</a:t>
            </a:r>
            <a:endParaRPr lang="en-IN" sz="3400" dirty="0"/>
          </a:p>
        </p:txBody>
      </p:sp>
      <p:graphicFrame>
        <p:nvGraphicFramePr>
          <p:cNvPr id="4" name="Table 3"/>
          <p:cNvGraphicFramePr>
            <a:graphicFrameLocks noGrp="1"/>
          </p:cNvGraphicFramePr>
          <p:nvPr>
            <p:extLst>
              <p:ext uri="{D42A27DB-BD31-4B8C-83A1-F6EECF244321}">
                <p14:modId xmlns:p14="http://schemas.microsoft.com/office/powerpoint/2010/main" val="2944414707"/>
              </p:ext>
            </p:extLst>
          </p:nvPr>
        </p:nvGraphicFramePr>
        <p:xfrm>
          <a:off x="468351" y="1906066"/>
          <a:ext cx="8229600" cy="1371600"/>
        </p:xfrm>
        <a:graphic>
          <a:graphicData uri="http://schemas.openxmlformats.org/drawingml/2006/table">
            <a:tbl>
              <a:tblPr firstRow="1" bandRow="1">
                <a:tableStyleId>{40F9630F-82C1-40B7-BC3A-925EFCFF5E92}</a:tableStyleId>
              </a:tblPr>
              <a:tblGrid>
                <a:gridCol w="1170878">
                  <a:extLst>
                    <a:ext uri="{9D8B030D-6E8A-4147-A177-3AD203B41FA5}">
                      <a16:colId xmlns:a16="http://schemas.microsoft.com/office/drawing/2014/main" val="4040167980"/>
                    </a:ext>
                  </a:extLst>
                </a:gridCol>
                <a:gridCol w="1795346">
                  <a:extLst>
                    <a:ext uri="{9D8B030D-6E8A-4147-A177-3AD203B41FA5}">
                      <a16:colId xmlns:a16="http://schemas.microsoft.com/office/drawing/2014/main" val="215966801"/>
                    </a:ext>
                  </a:extLst>
                </a:gridCol>
                <a:gridCol w="2720898">
                  <a:extLst>
                    <a:ext uri="{9D8B030D-6E8A-4147-A177-3AD203B41FA5}">
                      <a16:colId xmlns:a16="http://schemas.microsoft.com/office/drawing/2014/main" val="3536141691"/>
                    </a:ext>
                  </a:extLst>
                </a:gridCol>
                <a:gridCol w="2542478">
                  <a:extLst>
                    <a:ext uri="{9D8B030D-6E8A-4147-A177-3AD203B41FA5}">
                      <a16:colId xmlns:a16="http://schemas.microsoft.com/office/drawing/2014/main" val="4088610477"/>
                    </a:ext>
                  </a:extLst>
                </a:gridCol>
              </a:tblGrid>
              <a:tr h="230926">
                <a:tc>
                  <a:txBody>
                    <a:bodyPr/>
                    <a:lstStyle/>
                    <a:p>
                      <a:r>
                        <a:rPr lang="en-US" sz="1800" b="0" dirty="0" smtClean="0">
                          <a:solidFill>
                            <a:schemeClr val="bg1"/>
                          </a:solidFill>
                          <a:latin typeface="+mn-lt"/>
                        </a:rPr>
                        <a:t>Blank</a:t>
                      </a:r>
                      <a:endParaRPr lang="en-US" sz="1800" dirty="0">
                        <a:solidFill>
                          <a:schemeClr val="bg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800" b="0" dirty="0" smtClean="0">
                          <a:solidFill>
                            <a:schemeClr val="bg1"/>
                          </a:solidFill>
                          <a:latin typeface="+mn-lt"/>
                        </a:rPr>
                        <a:t>Blank</a:t>
                      </a:r>
                      <a:endParaRPr lang="en-US" sz="1800" dirty="0">
                        <a:solidFill>
                          <a:schemeClr val="bg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800" b="0" i="0" u="none" strike="noStrike" cap="none" baseline="0" dirty="0" smtClean="0">
                          <a:solidFill>
                            <a:schemeClr val="dk1"/>
                          </a:solidFill>
                          <a:latin typeface="+mn-lt"/>
                          <a:ea typeface="Arial"/>
                          <a:cs typeface="Arial"/>
                          <a:sym typeface="Arial"/>
                        </a:rPr>
                        <a:t>Market Concentration</a:t>
                      </a:r>
                      <a:endParaRPr lang="en-US" sz="18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800" b="0" i="0" u="none" strike="noStrike" cap="none" baseline="0" dirty="0" smtClean="0">
                          <a:solidFill>
                            <a:schemeClr val="dk1"/>
                          </a:solidFill>
                          <a:latin typeface="+mn-lt"/>
                          <a:ea typeface="Arial"/>
                          <a:cs typeface="Arial"/>
                          <a:sym typeface="Arial"/>
                        </a:rPr>
                        <a:t>Market Diversification</a:t>
                      </a:r>
                      <a:endParaRPr lang="en-US" sz="18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12279248"/>
                  </a:ext>
                </a:extLst>
              </a:tr>
              <a:tr h="230926">
                <a:tc>
                  <a:txBody>
                    <a:bodyPr/>
                    <a:lstStyle/>
                    <a:p>
                      <a:r>
                        <a:rPr lang="en-US" sz="1800" b="1" i="0" u="none" strike="noStrike" cap="none" baseline="0" dirty="0" smtClean="0">
                          <a:solidFill>
                            <a:schemeClr val="dk1"/>
                          </a:solidFill>
                          <a:latin typeface="+mn-lt"/>
                          <a:ea typeface="Arial"/>
                          <a:cs typeface="Arial"/>
                          <a:sym typeface="Arial"/>
                        </a:rPr>
                        <a:t>Country</a:t>
                      </a:r>
                      <a:endParaRPr lang="en-US" sz="18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800" b="1" i="0" u="none" strike="noStrike" cap="none" baseline="0" dirty="0" smtClean="0">
                          <a:solidFill>
                            <a:schemeClr val="dk1"/>
                          </a:solidFill>
                          <a:latin typeface="+mn-lt"/>
                          <a:ea typeface="Arial"/>
                          <a:cs typeface="Arial"/>
                          <a:sym typeface="Arial"/>
                        </a:rPr>
                        <a:t>Concentration</a:t>
                      </a:r>
                      <a:endParaRPr lang="en-US" sz="18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800" b="0" i="0" u="none" strike="noStrike" cap="none" baseline="0" dirty="0" smtClean="0">
                          <a:solidFill>
                            <a:schemeClr val="dk1"/>
                          </a:solidFill>
                          <a:latin typeface="+mn-lt"/>
                          <a:ea typeface="Arial"/>
                          <a:cs typeface="Arial"/>
                          <a:sym typeface="Arial"/>
                        </a:rPr>
                        <a:t>1. Narrow focus</a:t>
                      </a:r>
                      <a:endParaRPr lang="en-US" sz="18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800" b="0" i="0" u="none" strike="noStrike" cap="none" baseline="0" dirty="0" smtClean="0">
                          <a:solidFill>
                            <a:schemeClr val="dk1"/>
                          </a:solidFill>
                          <a:latin typeface="+mn-lt"/>
                          <a:ea typeface="Arial"/>
                          <a:cs typeface="Arial"/>
                          <a:sym typeface="Arial"/>
                        </a:rPr>
                        <a:t>2. Country focus</a:t>
                      </a:r>
                      <a:endParaRPr lang="en-US" sz="18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30988636"/>
                  </a:ext>
                </a:extLst>
              </a:tr>
              <a:tr h="230926">
                <a:tc>
                  <a:txBody>
                    <a:bodyPr/>
                    <a:lstStyle/>
                    <a:p>
                      <a:r>
                        <a:rPr lang="en-US" sz="1800" b="1" i="0" u="none" strike="noStrike" cap="none" baseline="0" dirty="0" smtClean="0">
                          <a:solidFill>
                            <a:schemeClr val="bg1"/>
                          </a:solidFill>
                          <a:latin typeface="+mn-lt"/>
                          <a:ea typeface="Arial"/>
                          <a:cs typeface="Arial"/>
                          <a:sym typeface="Arial"/>
                        </a:rPr>
                        <a:t>Country</a:t>
                      </a:r>
                      <a:endParaRPr lang="en-US" sz="1800" b="0" i="0" u="none" strike="noStrike" cap="none" dirty="0">
                        <a:solidFill>
                          <a:schemeClr val="bg1"/>
                        </a:solidFill>
                        <a:latin typeface="+mn-lt"/>
                        <a:ea typeface="Arial"/>
                        <a:cs typeface="Arial"/>
                        <a:sym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800" b="1" i="0" u="none" strike="noStrike" cap="none" baseline="0" dirty="0" smtClean="0">
                          <a:solidFill>
                            <a:schemeClr val="dk1"/>
                          </a:solidFill>
                          <a:latin typeface="+mn-lt"/>
                          <a:ea typeface="Arial"/>
                          <a:cs typeface="Arial"/>
                          <a:sym typeface="Arial"/>
                        </a:rPr>
                        <a:t>Diversification</a:t>
                      </a:r>
                      <a:endParaRPr lang="en-US" sz="18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800" b="0" i="0" u="none" strike="noStrike" cap="none" baseline="0" dirty="0" smtClean="0">
                          <a:solidFill>
                            <a:schemeClr val="dk1"/>
                          </a:solidFill>
                          <a:latin typeface="+mn-lt"/>
                          <a:ea typeface="Arial"/>
                          <a:cs typeface="Arial"/>
                          <a:sym typeface="Arial"/>
                        </a:rPr>
                        <a:t>3. Country diversification</a:t>
                      </a:r>
                      <a:endParaRPr lang="en-US" sz="18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800" b="0" i="0" u="none" strike="noStrike" cap="none" baseline="0" dirty="0" smtClean="0">
                          <a:solidFill>
                            <a:schemeClr val="dk1"/>
                          </a:solidFill>
                          <a:latin typeface="+mn-lt"/>
                          <a:ea typeface="Arial"/>
                          <a:cs typeface="Arial"/>
                          <a:sym typeface="Arial"/>
                        </a:rPr>
                        <a:t>4. Global diversification</a:t>
                      </a:r>
                      <a:endParaRPr lang="en-US" sz="18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70137442"/>
                  </a:ext>
                </a:extLst>
              </a:tr>
            </a:tbl>
          </a:graphicData>
        </a:graphic>
      </p:graphicFrame>
      <p:sp>
        <p:nvSpPr>
          <p:cNvPr id="3" name="Content Placeholder 2"/>
          <p:cNvSpPr>
            <a:spLocks noGrp="1"/>
          </p:cNvSpPr>
          <p:nvPr>
            <p:ph sz="quarter" idx="13"/>
          </p:nvPr>
        </p:nvSpPr>
        <p:spPr>
          <a:xfrm>
            <a:off x="457200" y="3907641"/>
            <a:ext cx="8342416" cy="1729485"/>
          </a:xfrm>
        </p:spPr>
        <p:txBody>
          <a:bodyPr/>
          <a:lstStyle/>
          <a:p>
            <a:pPr marL="255600"/>
            <a:r>
              <a:rPr lang="en-US" b="1" dirty="0"/>
              <a:t>Companies must decide to expand by</a:t>
            </a:r>
            <a:r>
              <a:rPr lang="en-US" dirty="0"/>
              <a:t>:</a:t>
            </a:r>
          </a:p>
          <a:p>
            <a:pPr marL="741600" lvl="1"/>
            <a:r>
              <a:rPr lang="en-US" dirty="0"/>
              <a:t>Seeking new markets in existing countries</a:t>
            </a:r>
          </a:p>
          <a:p>
            <a:pPr marL="741600" lvl="1"/>
            <a:r>
              <a:rPr lang="en-US" dirty="0"/>
              <a:t>Seeking new country markets for already identified and served market segments</a:t>
            </a:r>
            <a:endParaRPr lang="en-IN" dirty="0"/>
          </a:p>
        </p:txBody>
      </p:sp>
    </p:spTree>
    <p:extLst>
      <p:ext uri="{BB962C8B-B14F-4D97-AF65-F5344CB8AC3E}">
        <p14:creationId xmlns:p14="http://schemas.microsoft.com/office/powerpoint/2010/main" val="31363890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latin typeface="Arial (Headings)"/>
                <a:cs typeface="Times New Roman" panose="02020603050405020304" pitchFamily="18" charset="0"/>
              </a:rPr>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extLst>
      <p:ext uri="{BB962C8B-B14F-4D97-AF65-F5344CB8AC3E}">
        <p14:creationId xmlns:p14="http://schemas.microsoft.com/office/powerpoint/2010/main" val="105641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Investment Cost of Marketing Entry Strategies</a:t>
            </a:r>
            <a:endParaRPr lang="en-IN" sz="3400" dirty="0"/>
          </a:p>
        </p:txBody>
      </p:sp>
      <p:pic>
        <p:nvPicPr>
          <p:cNvPr id="4" name="Picture 2" descr="As cost increases, the degree of involvement also increases. The strategies, which progress from low involvement and low cost to high involvement and high cost are as follows: exporting, licensing, contract manufacturing, joint venture, equity stake or acquisiti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0839" y="1990061"/>
            <a:ext cx="6742322" cy="3947806"/>
          </a:xfrm>
          <a:prstGeom prst="rect">
            <a:avLst/>
          </a:prstGeom>
        </p:spPr>
      </p:pic>
    </p:spTree>
    <p:extLst>
      <p:ext uri="{BB962C8B-B14F-4D97-AF65-F5344CB8AC3E}">
        <p14:creationId xmlns:p14="http://schemas.microsoft.com/office/powerpoint/2010/main" val="12790907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Strategy Should Be Used?</a:t>
            </a:r>
            <a:endParaRPr lang="en-IN" dirty="0"/>
          </a:p>
        </p:txBody>
      </p:sp>
      <p:sp>
        <p:nvSpPr>
          <p:cNvPr id="3" name="Content Placeholder 2"/>
          <p:cNvSpPr>
            <a:spLocks noGrp="1"/>
          </p:cNvSpPr>
          <p:nvPr>
            <p:ph sz="quarter" idx="13"/>
          </p:nvPr>
        </p:nvSpPr>
        <p:spPr>
          <a:xfrm>
            <a:off x="457200" y="1556326"/>
            <a:ext cx="3760237" cy="3052995"/>
          </a:xfrm>
        </p:spPr>
        <p:txBody>
          <a:bodyPr/>
          <a:lstStyle/>
          <a:p>
            <a:pPr marL="255600"/>
            <a:r>
              <a:rPr lang="en-US" b="1" dirty="0"/>
              <a:t>It depends on:</a:t>
            </a:r>
          </a:p>
          <a:p>
            <a:pPr marL="741600" lvl="1"/>
            <a:r>
              <a:rPr lang="en-US" dirty="0"/>
              <a:t>Vision</a:t>
            </a:r>
          </a:p>
          <a:p>
            <a:pPr marL="741600" lvl="1"/>
            <a:r>
              <a:rPr lang="en-US" dirty="0"/>
              <a:t>Attitude toward risk</a:t>
            </a:r>
          </a:p>
          <a:p>
            <a:pPr marL="741600" lvl="1"/>
            <a:r>
              <a:rPr lang="en-US" dirty="0"/>
              <a:t>Available investment </a:t>
            </a:r>
            <a:r>
              <a:rPr lang="en-US" dirty="0" smtClean="0"/>
              <a:t>capital</a:t>
            </a:r>
            <a:endParaRPr lang="en-US" dirty="0"/>
          </a:p>
          <a:p>
            <a:pPr marL="741600" lvl="1"/>
            <a:r>
              <a:rPr lang="en-US" dirty="0"/>
              <a:t>How much control is desired</a:t>
            </a:r>
            <a:endParaRPr lang="en-IN" dirty="0"/>
          </a:p>
        </p:txBody>
      </p:sp>
      <p:pic>
        <p:nvPicPr>
          <p:cNvPr id="5" name="Picture 3" descr="A South African man and woman serve beer in a restaurant."/>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3216" y="1646017"/>
            <a:ext cx="3461657" cy="2298948"/>
          </a:xfrm>
          <a:prstGeom prst="rect">
            <a:avLst/>
          </a:prstGeom>
        </p:spPr>
      </p:pic>
      <p:sp>
        <p:nvSpPr>
          <p:cNvPr id="4" name="Content Placeholder 3"/>
          <p:cNvSpPr>
            <a:spLocks noGrp="1"/>
          </p:cNvSpPr>
          <p:nvPr>
            <p:ph sz="quarter" idx="14"/>
          </p:nvPr>
        </p:nvSpPr>
        <p:spPr>
          <a:xfrm>
            <a:off x="4973215" y="4234214"/>
            <a:ext cx="3802649" cy="1056244"/>
          </a:xfrm>
        </p:spPr>
        <p:txBody>
          <a:bodyPr/>
          <a:lstStyle/>
          <a:p>
            <a:pPr marL="432" indent="0">
              <a:buNone/>
            </a:pPr>
            <a:r>
              <a:rPr lang="en-US" sz="1600" dirty="0" smtClean="0"/>
              <a:t>S</a:t>
            </a:r>
            <a:r>
              <a:rPr lang="en-US" sz="100" dirty="0" smtClean="0"/>
              <a:t> </a:t>
            </a:r>
            <a:r>
              <a:rPr lang="en-US" sz="1600" dirty="0" smtClean="0"/>
              <a:t>A</a:t>
            </a:r>
            <a:r>
              <a:rPr lang="en-US" sz="100" dirty="0" smtClean="0"/>
              <a:t> </a:t>
            </a:r>
            <a:r>
              <a:rPr lang="en-US" sz="1600" dirty="0" smtClean="0"/>
              <a:t>B </a:t>
            </a:r>
            <a:r>
              <a:rPr lang="en-US" sz="1600" dirty="0"/>
              <a:t>was a local company that used joint ventures and acquisitions to become the world’s largest brewer: S</a:t>
            </a:r>
            <a:r>
              <a:rPr lang="en-US" sz="100" dirty="0"/>
              <a:t> </a:t>
            </a:r>
            <a:r>
              <a:rPr lang="en-US" sz="1600" dirty="0"/>
              <a:t>A</a:t>
            </a:r>
            <a:r>
              <a:rPr lang="en-US" sz="100" dirty="0"/>
              <a:t> </a:t>
            </a:r>
            <a:r>
              <a:rPr lang="en-US" sz="1600" dirty="0"/>
              <a:t>B</a:t>
            </a:r>
            <a:r>
              <a:rPr lang="en-US" sz="1600" dirty="0" smtClean="0"/>
              <a:t> </a:t>
            </a:r>
            <a:r>
              <a:rPr lang="en-US" sz="1600" dirty="0"/>
              <a:t>Miller’s merger with Anheuser-Busch In Bev.</a:t>
            </a:r>
            <a:endParaRPr lang="en-IN" sz="1600" dirty="0"/>
          </a:p>
        </p:txBody>
      </p:sp>
    </p:spTree>
    <p:extLst>
      <p:ext uri="{BB962C8B-B14F-4D97-AF65-F5344CB8AC3E}">
        <p14:creationId xmlns:p14="http://schemas.microsoft.com/office/powerpoint/2010/main" val="23522003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Licensing</a:t>
            </a:r>
            <a:endParaRPr lang="en-IN" dirty="0"/>
          </a:p>
        </p:txBody>
      </p:sp>
      <p:sp>
        <p:nvSpPr>
          <p:cNvPr id="5" name="Content Placeholder 4"/>
          <p:cNvSpPr>
            <a:spLocks noGrp="1"/>
          </p:cNvSpPr>
          <p:nvPr>
            <p:ph sz="quarter" idx="13"/>
          </p:nvPr>
        </p:nvSpPr>
        <p:spPr/>
        <p:txBody>
          <a:bodyPr/>
          <a:lstStyle/>
          <a:p>
            <a:pPr marL="255600"/>
            <a:r>
              <a:rPr lang="en-US" dirty="0"/>
              <a:t>A contractual agreement whereby one company (the licensor) makes an asset available to another company (the licensee) in exchange for royalties, license fees, or some other form of compensation</a:t>
            </a:r>
          </a:p>
          <a:p>
            <a:pPr marL="741600" lvl="1"/>
            <a:r>
              <a:rPr lang="en-US" dirty="0"/>
              <a:t>Patent</a:t>
            </a:r>
          </a:p>
          <a:p>
            <a:pPr marL="741600" lvl="1"/>
            <a:r>
              <a:rPr lang="en-US" dirty="0"/>
              <a:t>Trade secret</a:t>
            </a:r>
          </a:p>
          <a:p>
            <a:pPr marL="741600" lvl="1"/>
            <a:r>
              <a:rPr lang="en-US" dirty="0"/>
              <a:t>Brand name</a:t>
            </a:r>
          </a:p>
          <a:p>
            <a:pPr marL="741600" lvl="1"/>
            <a:r>
              <a:rPr lang="en-US" dirty="0"/>
              <a:t>Product formulations</a:t>
            </a:r>
          </a:p>
          <a:p>
            <a:pPr marL="255600"/>
            <a:r>
              <a:rPr lang="en-US" dirty="0"/>
              <a:t>Worldwide sales of licensed goods totaled $263 billion in 2016</a:t>
            </a:r>
            <a:endParaRPr lang="en-IN" dirty="0"/>
          </a:p>
        </p:txBody>
      </p:sp>
    </p:spTree>
    <p:extLst>
      <p:ext uri="{BB962C8B-B14F-4D97-AF65-F5344CB8AC3E}">
        <p14:creationId xmlns:p14="http://schemas.microsoft.com/office/powerpoint/2010/main" val="20499934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to Licensing</a:t>
            </a:r>
            <a:endParaRPr lang="en-IN" dirty="0"/>
          </a:p>
        </p:txBody>
      </p:sp>
      <p:sp>
        <p:nvSpPr>
          <p:cNvPr id="3" name="Content Placeholder 2"/>
          <p:cNvSpPr>
            <a:spLocks noGrp="1"/>
          </p:cNvSpPr>
          <p:nvPr>
            <p:ph sz="quarter" idx="13"/>
          </p:nvPr>
        </p:nvSpPr>
        <p:spPr>
          <a:xfrm>
            <a:off x="457200" y="1556326"/>
            <a:ext cx="8140390" cy="4434275"/>
          </a:xfrm>
        </p:spPr>
        <p:txBody>
          <a:bodyPr/>
          <a:lstStyle/>
          <a:p>
            <a:pPr marL="255600"/>
            <a:r>
              <a:rPr lang="en-US" dirty="0"/>
              <a:t>Provides additional profitability with little initial investment</a:t>
            </a:r>
          </a:p>
          <a:p>
            <a:pPr marL="255600"/>
            <a:r>
              <a:rPr lang="en-US" dirty="0"/>
              <a:t>Provides method of circumventing tariffs, quotas, and other export barriers</a:t>
            </a:r>
          </a:p>
          <a:p>
            <a:pPr marL="255600"/>
            <a:r>
              <a:rPr lang="en-US" dirty="0"/>
              <a:t>Attractive </a:t>
            </a:r>
            <a:r>
              <a:rPr lang="en-US" dirty="0" smtClean="0"/>
              <a:t>R</a:t>
            </a:r>
            <a:r>
              <a:rPr lang="en-US" sz="100" dirty="0" smtClean="0"/>
              <a:t> </a:t>
            </a:r>
            <a:r>
              <a:rPr lang="en-US" dirty="0" smtClean="0"/>
              <a:t>O</a:t>
            </a:r>
            <a:r>
              <a:rPr lang="en-US" sz="100" dirty="0" smtClean="0"/>
              <a:t> </a:t>
            </a:r>
            <a:r>
              <a:rPr lang="en-US" dirty="0" smtClean="0"/>
              <a:t>I</a:t>
            </a:r>
            <a:endParaRPr lang="en-US" dirty="0"/>
          </a:p>
          <a:p>
            <a:pPr marL="255600"/>
            <a:r>
              <a:rPr lang="en-US" dirty="0"/>
              <a:t>Low costs to implement</a:t>
            </a:r>
          </a:p>
          <a:p>
            <a:pPr marL="255600"/>
            <a:r>
              <a:rPr lang="en-US" dirty="0"/>
              <a:t>Licensees have autonomy to adapt products to local tastes</a:t>
            </a:r>
            <a:endParaRPr lang="en-IN" dirty="0"/>
          </a:p>
        </p:txBody>
      </p:sp>
    </p:spTree>
    <p:extLst>
      <p:ext uri="{BB962C8B-B14F-4D97-AF65-F5344CB8AC3E}">
        <p14:creationId xmlns:p14="http://schemas.microsoft.com/office/powerpoint/2010/main" val="90620604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Disadvantages to Licensing</a:t>
            </a:r>
            <a:endParaRPr lang="en-IN" dirty="0"/>
          </a:p>
        </p:txBody>
      </p:sp>
      <p:sp>
        <p:nvSpPr>
          <p:cNvPr id="3" name="Content Placeholder 2"/>
          <p:cNvSpPr>
            <a:spLocks noGrp="1"/>
          </p:cNvSpPr>
          <p:nvPr>
            <p:ph sz="quarter" idx="13"/>
          </p:nvPr>
        </p:nvSpPr>
        <p:spPr/>
        <p:txBody>
          <a:bodyPr/>
          <a:lstStyle/>
          <a:p>
            <a:pPr marL="255600"/>
            <a:r>
              <a:rPr lang="en-US" dirty="0"/>
              <a:t>Limited market control</a:t>
            </a:r>
          </a:p>
          <a:p>
            <a:pPr marL="255600"/>
            <a:r>
              <a:rPr lang="en-US" dirty="0"/>
              <a:t>Returns may be lost</a:t>
            </a:r>
          </a:p>
          <a:p>
            <a:pPr marL="255600"/>
            <a:r>
              <a:rPr lang="en-US" dirty="0"/>
              <a:t>The agreement may be short-lived</a:t>
            </a:r>
          </a:p>
          <a:p>
            <a:pPr marL="255600"/>
            <a:r>
              <a:rPr lang="en-US" dirty="0"/>
              <a:t>Licensee may become competitor</a:t>
            </a:r>
          </a:p>
          <a:p>
            <a:pPr marL="255600"/>
            <a:r>
              <a:rPr lang="en-US" dirty="0"/>
              <a:t>Licensee may exploit company resources</a:t>
            </a:r>
            <a:endParaRPr lang="en-IN" dirty="0"/>
          </a:p>
        </p:txBody>
      </p:sp>
    </p:spTree>
    <p:extLst>
      <p:ext uri="{BB962C8B-B14F-4D97-AF65-F5344CB8AC3E}">
        <p14:creationId xmlns:p14="http://schemas.microsoft.com/office/powerpoint/2010/main" val="38563960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Special Licensing Arrangements</a:t>
            </a:r>
            <a:endParaRPr lang="en-IN" dirty="0"/>
          </a:p>
        </p:txBody>
      </p:sp>
      <p:sp>
        <p:nvSpPr>
          <p:cNvPr id="3" name="Content Placeholder 2"/>
          <p:cNvSpPr>
            <a:spLocks noGrp="1"/>
          </p:cNvSpPr>
          <p:nvPr>
            <p:ph sz="quarter" idx="13"/>
          </p:nvPr>
        </p:nvSpPr>
        <p:spPr>
          <a:xfrm>
            <a:off x="457200" y="1556326"/>
            <a:ext cx="8229600" cy="4593265"/>
          </a:xfrm>
        </p:spPr>
        <p:txBody>
          <a:bodyPr/>
          <a:lstStyle/>
          <a:p>
            <a:r>
              <a:rPr lang="en-US" sz="2000" b="1" dirty="0"/>
              <a:t>Contract manufacturing</a:t>
            </a:r>
          </a:p>
          <a:p>
            <a:pPr lvl="1"/>
            <a:r>
              <a:rPr lang="en-US" sz="2000" dirty="0"/>
              <a:t>Company provides technical specifications to a subcontractor or local manufacturer</a:t>
            </a:r>
          </a:p>
          <a:p>
            <a:pPr lvl="1"/>
            <a:r>
              <a:rPr lang="en-US" sz="2000" dirty="0"/>
              <a:t>Allows company to specialize in product design while contractors accept responsibility for manufacturing facilities</a:t>
            </a:r>
          </a:p>
          <a:p>
            <a:pPr lvl="1"/>
            <a:r>
              <a:rPr lang="en-US" sz="2000" dirty="0"/>
              <a:t>May open the firm to criticism if manufacturers operate with harsh working conditions or have low wages</a:t>
            </a:r>
          </a:p>
          <a:p>
            <a:r>
              <a:rPr lang="en-US" sz="2000" b="1" dirty="0"/>
              <a:t>Franchising</a:t>
            </a:r>
          </a:p>
          <a:p>
            <a:pPr lvl="1"/>
            <a:r>
              <a:rPr lang="en-US" sz="2000" dirty="0"/>
              <a:t>Contract between a parent company-franchisor and a franchisee that allows the franchisee to operate a business developed by the franchisor in return for a fee and adherence to franchise-wide policies</a:t>
            </a:r>
          </a:p>
          <a:p>
            <a:pPr lvl="1"/>
            <a:r>
              <a:rPr lang="en-US" sz="2000" dirty="0"/>
              <a:t>Used by the specialty retailing &amp; fast-food industries</a:t>
            </a:r>
            <a:endParaRPr lang="en-IN" sz="2000" dirty="0"/>
          </a:p>
        </p:txBody>
      </p:sp>
    </p:spTree>
    <p:extLst>
      <p:ext uri="{BB962C8B-B14F-4D97-AF65-F5344CB8AC3E}">
        <p14:creationId xmlns:p14="http://schemas.microsoft.com/office/powerpoint/2010/main" val="2944353295"/>
      </p:ext>
    </p:extLst>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10393</TotalTime>
  <Words>5993</Words>
  <Application>Microsoft Office PowerPoint</Application>
  <PresentationFormat>On-screen Show (4:3)</PresentationFormat>
  <Paragraphs>327</Paragraphs>
  <Slides>34</Slides>
  <Notes>26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34</vt:i4>
      </vt:variant>
    </vt:vector>
  </HeadingPairs>
  <TitlesOfParts>
    <vt:vector size="43" baseType="lpstr">
      <vt:lpstr>ＭＳ Ｐゴシック</vt:lpstr>
      <vt:lpstr>Arial</vt:lpstr>
      <vt:lpstr>Arial (Headings)</vt:lpstr>
      <vt:lpstr>Noto Sans Symbols</vt:lpstr>
      <vt:lpstr>Segoe UI Symbol</vt:lpstr>
      <vt:lpstr>Times New Roman</vt:lpstr>
      <vt:lpstr>Verdana</vt:lpstr>
      <vt:lpstr>508 Lecture</vt:lpstr>
      <vt:lpstr>1_508 Lecture</vt:lpstr>
      <vt:lpstr>Global Marketing</vt:lpstr>
      <vt:lpstr>Learning Objectives (1 of 2)</vt:lpstr>
      <vt:lpstr>Learning Objectives (2 of 2)</vt:lpstr>
      <vt:lpstr>Investment Cost of Marketing Entry Strategies</vt:lpstr>
      <vt:lpstr>Which Strategy Should Be Used?</vt:lpstr>
      <vt:lpstr>Licensing</vt:lpstr>
      <vt:lpstr>Advantages to Licensing</vt:lpstr>
      <vt:lpstr>Disadvantages to Licensing</vt:lpstr>
      <vt:lpstr>Special Licensing Arrangements</vt:lpstr>
      <vt:lpstr>Franchising Questions</vt:lpstr>
      <vt:lpstr>Investment</vt:lpstr>
      <vt:lpstr>Joint Ventures (1 of 2)</vt:lpstr>
      <vt:lpstr>Joint Ventures (2 of 2)</vt:lpstr>
      <vt:lpstr>Investment via Equity Stake or Full Ownership</vt:lpstr>
      <vt:lpstr>Examples of Market Entry &amp; Expansion by Joint Venture (1 of 2)</vt:lpstr>
      <vt:lpstr>Examples of Market Entry &amp; Expansion by Joint Venture (2 of 2)</vt:lpstr>
      <vt:lpstr>Examples of Equity Stake (1 of 2)</vt:lpstr>
      <vt:lpstr>Examples of Equity Stake (2 of 2)</vt:lpstr>
      <vt:lpstr>Issues in Acquisitions</vt:lpstr>
      <vt:lpstr>Alternatives for Market Entry</vt:lpstr>
      <vt:lpstr>Global Strategic Partnerships</vt:lpstr>
      <vt:lpstr>The Nature of Global Strategic Partnerships</vt:lpstr>
      <vt:lpstr>Characteristics of Global Strategic Partnerships</vt:lpstr>
      <vt:lpstr>Five Attributes of True Global Strategic Partnerships</vt:lpstr>
      <vt:lpstr>Success Factors of Alliances (1 of 2)</vt:lpstr>
      <vt:lpstr>Success Factors of Alliances (2 of 2)</vt:lpstr>
      <vt:lpstr>Alliances with Asian Competitors</vt:lpstr>
      <vt:lpstr>Cooperative Alliance in Japan: Keiretsu</vt:lpstr>
      <vt:lpstr>Horizontal Keiretsu</vt:lpstr>
      <vt:lpstr>Keiretsu</vt:lpstr>
      <vt:lpstr>Cooperative Strategies in South Korea: Chaebol</vt:lpstr>
      <vt:lpstr>21st Century Cooperative Strategies</vt:lpstr>
      <vt:lpstr>Table 9-6 Market Expansion Strategies</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Marketing, Tenth Edition, Chapter 9, Global Market-Entry Strategies: Licensing, Investment, and Strategic Alliances</dc:title>
  <dc:subject>Marketing</dc:subject>
  <dc:creator>Green/Keegan</dc:creator>
  <cp:keywords>Global Marketing</cp:keywords>
  <cp:lastModifiedBy>Radhakrishnan, Rajendran</cp:lastModifiedBy>
  <cp:revision>1287</cp:revision>
  <dcterms:modified xsi:type="dcterms:W3CDTF">2019-02-09T03:35:30Z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